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1" r:id="rId18"/>
  </p:sldIdLst>
  <p:sldSz cx="18288000" cy="10287000"/>
  <p:notesSz cx="6858000" cy="9144000"/>
  <p:embeddedFontLst>
    <p:embeddedFont>
      <p:font typeface="HK Grotesk Bold" panose="020B0604020202020204" charset="0"/>
      <p:regular r:id="rId19"/>
    </p:embeddedFont>
    <p:embeddedFont>
      <p:font typeface="Calibri" panose="020F0502020204030204" pitchFamily="34" charset="0"/>
      <p:regular r:id="rId20"/>
      <p:bold r:id="rId21"/>
      <p:italic r:id="rId22"/>
      <p:boldItalic r:id="rId23"/>
    </p:embeddedFont>
    <p:embeddedFont>
      <p:font typeface="Assistant Regular" panose="020B0604020202020204" charset="-79"/>
      <p:regular r:id="rId24"/>
    </p:embeddedFont>
    <p:embeddedFont>
      <p:font typeface="Canva Sans Bold" panose="020B0604020202020204" charset="0"/>
      <p:regular r:id="rId25"/>
    </p:embeddedFont>
    <p:embeddedFont>
      <p:font typeface="Assistant Regular Bold" panose="020B0604020202020204" charset="-79"/>
      <p:regular r:id="rId26"/>
    </p:embeddedFont>
    <p:embeddedFont>
      <p:font typeface="Halant Medium" panose="020B0604020202020204" charset="0"/>
      <p:regular r:id="rId27"/>
    </p:embeddedFont>
    <p:embeddedFont>
      <p:font typeface="Canva Sans"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5.svg>
</file>

<file path=ppt/media/image6.png>
</file>

<file path=ppt/media/image7.png>
</file>

<file path=ppt/media/image8.png>
</file>

<file path=ppt/media/image9.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6/9/2023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6/9/2023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6/9/2023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5586824"/>
            <a:ext cx="10724012" cy="3671476"/>
            <a:chOff x="0" y="0"/>
            <a:chExt cx="14298683" cy="4895302"/>
          </a:xfrm>
        </p:grpSpPr>
        <p:sp>
          <p:nvSpPr>
            <p:cNvPr id="3" name="TextBox 3"/>
            <p:cNvSpPr txBox="1"/>
            <p:nvPr/>
          </p:nvSpPr>
          <p:spPr>
            <a:xfrm>
              <a:off x="0" y="2727662"/>
              <a:ext cx="9499197" cy="2167640"/>
            </a:xfrm>
            <a:prstGeom prst="rect">
              <a:avLst/>
            </a:prstGeom>
          </p:spPr>
          <p:txBody>
            <a:bodyPr lIns="0" tIns="0" rIns="0" bIns="0" rtlCol="0" anchor="t">
              <a:spAutoFit/>
            </a:bodyPr>
            <a:lstStyle/>
            <a:p>
              <a:pPr>
                <a:lnSpc>
                  <a:spcPts val="6720"/>
                </a:lnSpc>
                <a:spcBef>
                  <a:spcPct val="0"/>
                </a:spcBef>
              </a:pPr>
              <a:r>
                <a:rPr lang="en-US" sz="4800">
                  <a:solidFill>
                    <a:srgbClr val="731F7D"/>
                  </a:solidFill>
                  <a:latin typeface="Halant Medium"/>
                </a:rPr>
                <a:t>chatbot for university process</a:t>
              </a:r>
            </a:p>
          </p:txBody>
        </p:sp>
        <p:sp>
          <p:nvSpPr>
            <p:cNvPr id="4" name="TextBox 4"/>
            <p:cNvSpPr txBox="1"/>
            <p:nvPr/>
          </p:nvSpPr>
          <p:spPr>
            <a:xfrm>
              <a:off x="0" y="19050"/>
              <a:ext cx="14298683" cy="2041429"/>
            </a:xfrm>
            <a:prstGeom prst="rect">
              <a:avLst/>
            </a:prstGeom>
          </p:spPr>
          <p:txBody>
            <a:bodyPr lIns="0" tIns="0" rIns="0" bIns="0" rtlCol="0" anchor="t">
              <a:spAutoFit/>
            </a:bodyPr>
            <a:lstStyle/>
            <a:p>
              <a:pPr>
                <a:lnSpc>
                  <a:spcPts val="12284"/>
                </a:lnSpc>
              </a:pPr>
              <a:r>
                <a:rPr lang="en-US" sz="10410">
                  <a:solidFill>
                    <a:srgbClr val="000000"/>
                  </a:solidFill>
                  <a:latin typeface="HK Grotesk Bold"/>
                </a:rPr>
                <a:t>NTU chatbot</a:t>
              </a:r>
            </a:p>
          </p:txBody>
        </p:sp>
      </p:grpSp>
      <p:sp>
        <p:nvSpPr>
          <p:cNvPr id="5" name="Freeform 5"/>
          <p:cNvSpPr/>
          <p:nvPr/>
        </p:nvSpPr>
        <p:spPr>
          <a:xfrm rot="-5624184">
            <a:off x="9190413" y="-1204481"/>
            <a:ext cx="9054625" cy="8058616"/>
          </a:xfrm>
          <a:custGeom>
            <a:avLst/>
            <a:gdLst/>
            <a:ahLst/>
            <a:cxnLst/>
            <a:rect l="l" t="t" r="r" b="b"/>
            <a:pathLst>
              <a:path w="9054625" h="8058616">
                <a:moveTo>
                  <a:pt x="0" y="0"/>
                </a:moveTo>
                <a:lnTo>
                  <a:pt x="9054625" y="0"/>
                </a:lnTo>
                <a:lnTo>
                  <a:pt x="9054625" y="8058616"/>
                </a:lnTo>
                <a:lnTo>
                  <a:pt x="0" y="8058616"/>
                </a:lnTo>
                <a:lnTo>
                  <a:pt x="0" y="0"/>
                </a:lnTo>
                <a:close/>
              </a:path>
            </a:pathLst>
          </a:custGeom>
          <a:blipFill>
            <a:blip r:embed="rId2"/>
            <a:stretch>
              <a:fillRect/>
            </a:stretch>
          </a:blipFill>
        </p:spPr>
      </p:sp>
      <p:sp>
        <p:nvSpPr>
          <p:cNvPr id="6" name="Freeform 6"/>
          <p:cNvSpPr/>
          <p:nvPr/>
        </p:nvSpPr>
        <p:spPr>
          <a:xfrm rot="-5017281">
            <a:off x="7304671" y="971407"/>
            <a:ext cx="1811240" cy="1716150"/>
          </a:xfrm>
          <a:custGeom>
            <a:avLst/>
            <a:gdLst/>
            <a:ahLst/>
            <a:cxnLst/>
            <a:rect l="l" t="t" r="r" b="b"/>
            <a:pathLst>
              <a:path w="1811240" h="1716150">
                <a:moveTo>
                  <a:pt x="0" y="0"/>
                </a:moveTo>
                <a:lnTo>
                  <a:pt x="1811240" y="0"/>
                </a:lnTo>
                <a:lnTo>
                  <a:pt x="1811240" y="1716150"/>
                </a:lnTo>
                <a:lnTo>
                  <a:pt x="0" y="1716150"/>
                </a:lnTo>
                <a:lnTo>
                  <a:pt x="0" y="0"/>
                </a:lnTo>
                <a:close/>
              </a:path>
            </a:pathLst>
          </a:custGeom>
          <a:blipFill>
            <a:blip r:embed="rId3"/>
            <a:stretch>
              <a:fillRect/>
            </a:stretch>
          </a:blipFill>
        </p:spPr>
      </p:sp>
      <p:sp>
        <p:nvSpPr>
          <p:cNvPr id="7" name="Freeform 7"/>
          <p:cNvSpPr/>
          <p:nvPr/>
        </p:nvSpPr>
        <p:spPr>
          <a:xfrm rot="-10567437">
            <a:off x="16126494" y="6825098"/>
            <a:ext cx="3789612" cy="3623816"/>
          </a:xfrm>
          <a:custGeom>
            <a:avLst/>
            <a:gdLst/>
            <a:ahLst/>
            <a:cxnLst/>
            <a:rect l="l" t="t" r="r" b="b"/>
            <a:pathLst>
              <a:path w="3789612" h="3623816">
                <a:moveTo>
                  <a:pt x="0" y="0"/>
                </a:moveTo>
                <a:lnTo>
                  <a:pt x="3789612" y="0"/>
                </a:lnTo>
                <a:lnTo>
                  <a:pt x="3789612" y="3623816"/>
                </a:lnTo>
                <a:lnTo>
                  <a:pt x="0" y="3623816"/>
                </a:lnTo>
                <a:lnTo>
                  <a:pt x="0" y="0"/>
                </a:lnTo>
                <a:close/>
              </a:path>
            </a:pathLst>
          </a:custGeom>
          <a:blipFill>
            <a:blip r:embed="rId4"/>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sp>
      <p:sp>
        <p:nvSpPr>
          <p:cNvPr id="3" name="Freeform 3"/>
          <p:cNvSpPr/>
          <p:nvPr/>
        </p:nvSpPr>
        <p:spPr>
          <a:xfrm>
            <a:off x="4884948" y="2497412"/>
            <a:ext cx="8363196" cy="7559951"/>
          </a:xfrm>
          <a:custGeom>
            <a:avLst/>
            <a:gdLst/>
            <a:ahLst/>
            <a:cxnLst/>
            <a:rect l="l" t="t" r="r" b="b"/>
            <a:pathLst>
              <a:path w="8363196" h="7559951">
                <a:moveTo>
                  <a:pt x="0" y="0"/>
                </a:moveTo>
                <a:lnTo>
                  <a:pt x="8363196" y="0"/>
                </a:lnTo>
                <a:lnTo>
                  <a:pt x="8363196" y="7559951"/>
                </a:lnTo>
                <a:lnTo>
                  <a:pt x="0" y="7559951"/>
                </a:lnTo>
                <a:lnTo>
                  <a:pt x="0" y="0"/>
                </a:lnTo>
                <a:close/>
              </a:path>
            </a:pathLst>
          </a:custGeom>
          <a:blipFill>
            <a:blip r:embed="rId3"/>
            <a:stretch>
              <a:fillRect/>
            </a:stretch>
          </a:blipFill>
        </p:spPr>
      </p:sp>
      <p:sp>
        <p:nvSpPr>
          <p:cNvPr id="4" name="TextBox 4"/>
          <p:cNvSpPr txBox="1"/>
          <p:nvPr/>
        </p:nvSpPr>
        <p:spPr>
          <a:xfrm>
            <a:off x="1028700" y="8224233"/>
            <a:ext cx="1483795" cy="1034067"/>
          </a:xfrm>
          <a:prstGeom prst="rect">
            <a:avLst/>
          </a:prstGeom>
        </p:spPr>
        <p:txBody>
          <a:bodyPr lIns="0" tIns="0" rIns="0" bIns="0" rtlCol="0" anchor="t">
            <a:spAutoFit/>
          </a:bodyPr>
          <a:lstStyle/>
          <a:p>
            <a:pPr marL="0" lvl="0" indent="0">
              <a:lnSpc>
                <a:spcPts val="8115"/>
              </a:lnSpc>
              <a:spcBef>
                <a:spcPct val="0"/>
              </a:spcBef>
            </a:pPr>
            <a:r>
              <a:rPr lang="en-US" sz="6877">
                <a:solidFill>
                  <a:srgbClr val="000000"/>
                </a:solidFill>
                <a:latin typeface="HK Grotesk Bold"/>
              </a:rPr>
              <a:t>04</a:t>
            </a:r>
          </a:p>
        </p:txBody>
      </p:sp>
      <p:sp>
        <p:nvSpPr>
          <p:cNvPr id="5" name="TextBox 5"/>
          <p:cNvSpPr txBox="1"/>
          <p:nvPr/>
        </p:nvSpPr>
        <p:spPr>
          <a:xfrm>
            <a:off x="836264" y="505615"/>
            <a:ext cx="10728722" cy="1046170"/>
          </a:xfrm>
          <a:prstGeom prst="rect">
            <a:avLst/>
          </a:prstGeom>
        </p:spPr>
        <p:txBody>
          <a:bodyPr lIns="0" tIns="0" rIns="0" bIns="0" rtlCol="0" anchor="t">
            <a:spAutoFit/>
          </a:bodyPr>
          <a:lstStyle/>
          <a:p>
            <a:pPr algn="ctr">
              <a:lnSpc>
                <a:spcPts val="8115"/>
              </a:lnSpc>
              <a:spcBef>
                <a:spcPct val="0"/>
              </a:spcBef>
            </a:pPr>
            <a:r>
              <a:rPr lang="en-US" sz="6877">
                <a:solidFill>
                  <a:srgbClr val="4D1354"/>
                </a:solidFill>
                <a:latin typeface="HK Grotesk Bold"/>
              </a:rPr>
              <a:t>Loading and Preparing Data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sp>
      <p:sp>
        <p:nvSpPr>
          <p:cNvPr id="3" name="Freeform 3"/>
          <p:cNvSpPr/>
          <p:nvPr/>
        </p:nvSpPr>
        <p:spPr>
          <a:xfrm>
            <a:off x="1028700" y="3842387"/>
            <a:ext cx="14896005" cy="1102382"/>
          </a:xfrm>
          <a:custGeom>
            <a:avLst/>
            <a:gdLst/>
            <a:ahLst/>
            <a:cxnLst/>
            <a:rect l="l" t="t" r="r" b="b"/>
            <a:pathLst>
              <a:path w="14896005" h="1102382">
                <a:moveTo>
                  <a:pt x="0" y="0"/>
                </a:moveTo>
                <a:lnTo>
                  <a:pt x="14896005" y="0"/>
                </a:lnTo>
                <a:lnTo>
                  <a:pt x="14896005" y="1102382"/>
                </a:lnTo>
                <a:lnTo>
                  <a:pt x="0" y="1102382"/>
                </a:lnTo>
                <a:lnTo>
                  <a:pt x="0" y="0"/>
                </a:lnTo>
                <a:close/>
              </a:path>
            </a:pathLst>
          </a:custGeom>
          <a:blipFill>
            <a:blip r:embed="rId3"/>
            <a:stretch>
              <a:fillRect t="-15436" b="-15436"/>
            </a:stretch>
          </a:blipFill>
        </p:spPr>
      </p:sp>
      <p:sp>
        <p:nvSpPr>
          <p:cNvPr id="4" name="TextBox 4"/>
          <p:cNvSpPr txBox="1"/>
          <p:nvPr/>
        </p:nvSpPr>
        <p:spPr>
          <a:xfrm>
            <a:off x="1028700" y="8224233"/>
            <a:ext cx="1483795" cy="1034067"/>
          </a:xfrm>
          <a:prstGeom prst="rect">
            <a:avLst/>
          </a:prstGeom>
        </p:spPr>
        <p:txBody>
          <a:bodyPr lIns="0" tIns="0" rIns="0" bIns="0" rtlCol="0" anchor="t">
            <a:spAutoFit/>
          </a:bodyPr>
          <a:lstStyle/>
          <a:p>
            <a:pPr marL="0" lvl="0" indent="0">
              <a:lnSpc>
                <a:spcPts val="8115"/>
              </a:lnSpc>
              <a:spcBef>
                <a:spcPct val="0"/>
              </a:spcBef>
            </a:pPr>
            <a:r>
              <a:rPr lang="en-US" sz="6877">
                <a:solidFill>
                  <a:srgbClr val="000000"/>
                </a:solidFill>
                <a:latin typeface="HK Grotesk Bold"/>
              </a:rPr>
              <a:t>04</a:t>
            </a:r>
          </a:p>
        </p:txBody>
      </p:sp>
      <p:sp>
        <p:nvSpPr>
          <p:cNvPr id="5" name="TextBox 5"/>
          <p:cNvSpPr txBox="1"/>
          <p:nvPr/>
        </p:nvSpPr>
        <p:spPr>
          <a:xfrm>
            <a:off x="0" y="505615"/>
            <a:ext cx="12401250" cy="2074870"/>
          </a:xfrm>
          <a:prstGeom prst="rect">
            <a:avLst/>
          </a:prstGeom>
        </p:spPr>
        <p:txBody>
          <a:bodyPr lIns="0" tIns="0" rIns="0" bIns="0" rtlCol="0" anchor="t">
            <a:spAutoFit/>
          </a:bodyPr>
          <a:lstStyle/>
          <a:p>
            <a:pPr algn="ctr">
              <a:lnSpc>
                <a:spcPts val="8115"/>
              </a:lnSpc>
              <a:spcBef>
                <a:spcPct val="0"/>
              </a:spcBef>
            </a:pPr>
            <a:r>
              <a:rPr lang="en-US" sz="6877">
                <a:solidFill>
                  <a:srgbClr val="4D1354"/>
                </a:solidFill>
                <a:latin typeface="HK Grotesk Bold"/>
              </a:rPr>
              <a:t>Lemmatizing and Preprocessing Words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sp>
      <p:sp>
        <p:nvSpPr>
          <p:cNvPr id="3" name="Freeform 3"/>
          <p:cNvSpPr/>
          <p:nvPr/>
        </p:nvSpPr>
        <p:spPr>
          <a:xfrm>
            <a:off x="6123856" y="643363"/>
            <a:ext cx="11877193" cy="9000273"/>
          </a:xfrm>
          <a:custGeom>
            <a:avLst/>
            <a:gdLst/>
            <a:ahLst/>
            <a:cxnLst/>
            <a:rect l="l" t="t" r="r" b="b"/>
            <a:pathLst>
              <a:path w="11877193" h="9000273">
                <a:moveTo>
                  <a:pt x="0" y="0"/>
                </a:moveTo>
                <a:lnTo>
                  <a:pt x="11877193" y="0"/>
                </a:lnTo>
                <a:lnTo>
                  <a:pt x="11877193" y="9000274"/>
                </a:lnTo>
                <a:lnTo>
                  <a:pt x="0" y="9000274"/>
                </a:lnTo>
                <a:lnTo>
                  <a:pt x="0" y="0"/>
                </a:lnTo>
                <a:close/>
              </a:path>
            </a:pathLst>
          </a:custGeom>
          <a:blipFill>
            <a:blip r:embed="rId3"/>
            <a:stretch>
              <a:fillRect/>
            </a:stretch>
          </a:blipFill>
        </p:spPr>
      </p:sp>
      <p:sp>
        <p:nvSpPr>
          <p:cNvPr id="4" name="TextBox 4"/>
          <p:cNvSpPr txBox="1"/>
          <p:nvPr/>
        </p:nvSpPr>
        <p:spPr>
          <a:xfrm>
            <a:off x="1028700" y="8224233"/>
            <a:ext cx="1483795" cy="1034067"/>
          </a:xfrm>
          <a:prstGeom prst="rect">
            <a:avLst/>
          </a:prstGeom>
        </p:spPr>
        <p:txBody>
          <a:bodyPr lIns="0" tIns="0" rIns="0" bIns="0" rtlCol="0" anchor="t">
            <a:spAutoFit/>
          </a:bodyPr>
          <a:lstStyle/>
          <a:p>
            <a:pPr marL="0" lvl="0" indent="0">
              <a:lnSpc>
                <a:spcPts val="8115"/>
              </a:lnSpc>
              <a:spcBef>
                <a:spcPct val="0"/>
              </a:spcBef>
            </a:pPr>
            <a:r>
              <a:rPr lang="en-US" sz="6877">
                <a:solidFill>
                  <a:srgbClr val="000000"/>
                </a:solidFill>
                <a:latin typeface="HK Grotesk Bold"/>
              </a:rPr>
              <a:t>04</a:t>
            </a:r>
          </a:p>
        </p:txBody>
      </p:sp>
      <p:sp>
        <p:nvSpPr>
          <p:cNvPr id="5" name="TextBox 5"/>
          <p:cNvSpPr txBox="1"/>
          <p:nvPr/>
        </p:nvSpPr>
        <p:spPr>
          <a:xfrm>
            <a:off x="0" y="505615"/>
            <a:ext cx="5005827" cy="3103570"/>
          </a:xfrm>
          <a:prstGeom prst="rect">
            <a:avLst/>
          </a:prstGeom>
        </p:spPr>
        <p:txBody>
          <a:bodyPr lIns="0" tIns="0" rIns="0" bIns="0" rtlCol="0" anchor="t">
            <a:spAutoFit/>
          </a:bodyPr>
          <a:lstStyle/>
          <a:p>
            <a:pPr algn="ctr">
              <a:lnSpc>
                <a:spcPts val="8115"/>
              </a:lnSpc>
              <a:spcBef>
                <a:spcPct val="0"/>
              </a:spcBef>
            </a:pPr>
            <a:r>
              <a:rPr lang="en-US" sz="6877">
                <a:solidFill>
                  <a:srgbClr val="4D1354"/>
                </a:solidFill>
                <a:latin typeface="HK Grotesk Bold"/>
              </a:rPr>
              <a:t>Creating Training Data:</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sp>
      <p:sp>
        <p:nvSpPr>
          <p:cNvPr id="3" name="Freeform 3"/>
          <p:cNvSpPr/>
          <p:nvPr/>
        </p:nvSpPr>
        <p:spPr>
          <a:xfrm>
            <a:off x="3392250" y="4637885"/>
            <a:ext cx="14373562" cy="3265383"/>
          </a:xfrm>
          <a:custGeom>
            <a:avLst/>
            <a:gdLst/>
            <a:ahLst/>
            <a:cxnLst/>
            <a:rect l="l" t="t" r="r" b="b"/>
            <a:pathLst>
              <a:path w="14373562" h="3265383">
                <a:moveTo>
                  <a:pt x="0" y="0"/>
                </a:moveTo>
                <a:lnTo>
                  <a:pt x="14373562" y="0"/>
                </a:lnTo>
                <a:lnTo>
                  <a:pt x="14373562" y="3265383"/>
                </a:lnTo>
                <a:lnTo>
                  <a:pt x="0" y="3265383"/>
                </a:lnTo>
                <a:lnTo>
                  <a:pt x="0" y="0"/>
                </a:lnTo>
                <a:close/>
              </a:path>
            </a:pathLst>
          </a:custGeom>
          <a:blipFill>
            <a:blip r:embed="rId3"/>
            <a:stretch>
              <a:fillRect t="-1597" b="-1597"/>
            </a:stretch>
          </a:blipFill>
        </p:spPr>
      </p:sp>
      <p:sp>
        <p:nvSpPr>
          <p:cNvPr id="4" name="TextBox 4"/>
          <p:cNvSpPr txBox="1"/>
          <p:nvPr/>
        </p:nvSpPr>
        <p:spPr>
          <a:xfrm>
            <a:off x="1028700" y="8224233"/>
            <a:ext cx="1483795" cy="1034067"/>
          </a:xfrm>
          <a:prstGeom prst="rect">
            <a:avLst/>
          </a:prstGeom>
        </p:spPr>
        <p:txBody>
          <a:bodyPr lIns="0" tIns="0" rIns="0" bIns="0" rtlCol="0" anchor="t">
            <a:spAutoFit/>
          </a:bodyPr>
          <a:lstStyle/>
          <a:p>
            <a:pPr marL="0" lvl="0" indent="0">
              <a:lnSpc>
                <a:spcPts val="8115"/>
              </a:lnSpc>
              <a:spcBef>
                <a:spcPct val="0"/>
              </a:spcBef>
            </a:pPr>
            <a:r>
              <a:rPr lang="en-US" sz="6877">
                <a:solidFill>
                  <a:srgbClr val="000000"/>
                </a:solidFill>
                <a:latin typeface="HK Grotesk Bold"/>
              </a:rPr>
              <a:t>04</a:t>
            </a:r>
          </a:p>
        </p:txBody>
      </p:sp>
      <p:sp>
        <p:nvSpPr>
          <p:cNvPr id="5" name="TextBox 5"/>
          <p:cNvSpPr txBox="1"/>
          <p:nvPr/>
        </p:nvSpPr>
        <p:spPr>
          <a:xfrm>
            <a:off x="0" y="505615"/>
            <a:ext cx="5005827" cy="4132270"/>
          </a:xfrm>
          <a:prstGeom prst="rect">
            <a:avLst/>
          </a:prstGeom>
        </p:spPr>
        <p:txBody>
          <a:bodyPr lIns="0" tIns="0" rIns="0" bIns="0" rtlCol="0" anchor="t">
            <a:spAutoFit/>
          </a:bodyPr>
          <a:lstStyle/>
          <a:p>
            <a:pPr algn="ctr">
              <a:lnSpc>
                <a:spcPts val="8115"/>
              </a:lnSpc>
              <a:spcBef>
                <a:spcPct val="0"/>
              </a:spcBef>
            </a:pPr>
            <a:r>
              <a:rPr lang="en-US" sz="6877">
                <a:solidFill>
                  <a:srgbClr val="4D1354"/>
                </a:solidFill>
                <a:latin typeface="HK Grotesk Bold"/>
              </a:rPr>
              <a:t>Building the Neural Network Model:</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sp>
      <p:sp>
        <p:nvSpPr>
          <p:cNvPr id="3" name="Freeform 3"/>
          <p:cNvSpPr/>
          <p:nvPr/>
        </p:nvSpPr>
        <p:spPr>
          <a:xfrm>
            <a:off x="1855355" y="7373182"/>
            <a:ext cx="14577290" cy="1885118"/>
          </a:xfrm>
          <a:custGeom>
            <a:avLst/>
            <a:gdLst/>
            <a:ahLst/>
            <a:cxnLst/>
            <a:rect l="l" t="t" r="r" b="b"/>
            <a:pathLst>
              <a:path w="14577290" h="1885118">
                <a:moveTo>
                  <a:pt x="0" y="0"/>
                </a:moveTo>
                <a:lnTo>
                  <a:pt x="14577290" y="0"/>
                </a:lnTo>
                <a:lnTo>
                  <a:pt x="14577290" y="1885118"/>
                </a:lnTo>
                <a:lnTo>
                  <a:pt x="0" y="1885118"/>
                </a:lnTo>
                <a:lnTo>
                  <a:pt x="0" y="0"/>
                </a:lnTo>
                <a:close/>
              </a:path>
            </a:pathLst>
          </a:custGeom>
          <a:blipFill>
            <a:blip r:embed="rId3"/>
            <a:stretch>
              <a:fillRect r="-8941"/>
            </a:stretch>
          </a:blipFill>
        </p:spPr>
      </p:sp>
      <p:sp>
        <p:nvSpPr>
          <p:cNvPr id="4" name="TextBox 4"/>
          <p:cNvSpPr txBox="1"/>
          <p:nvPr/>
        </p:nvSpPr>
        <p:spPr>
          <a:xfrm>
            <a:off x="0" y="505615"/>
            <a:ext cx="5005827" cy="1046170"/>
          </a:xfrm>
          <a:prstGeom prst="rect">
            <a:avLst/>
          </a:prstGeom>
        </p:spPr>
        <p:txBody>
          <a:bodyPr lIns="0" tIns="0" rIns="0" bIns="0" rtlCol="0" anchor="t">
            <a:spAutoFit/>
          </a:bodyPr>
          <a:lstStyle/>
          <a:p>
            <a:pPr algn="ctr">
              <a:lnSpc>
                <a:spcPts val="8115"/>
              </a:lnSpc>
              <a:spcBef>
                <a:spcPct val="0"/>
              </a:spcBef>
            </a:pPr>
            <a:r>
              <a:rPr lang="en-US" sz="6877">
                <a:solidFill>
                  <a:srgbClr val="4D1354"/>
                </a:solidFill>
                <a:latin typeface="HK Grotesk Bold"/>
              </a:rPr>
              <a:t>app.py</a:t>
            </a:r>
          </a:p>
        </p:txBody>
      </p:sp>
      <p:sp>
        <p:nvSpPr>
          <p:cNvPr id="5" name="TextBox 5"/>
          <p:cNvSpPr txBox="1"/>
          <p:nvPr/>
        </p:nvSpPr>
        <p:spPr>
          <a:xfrm>
            <a:off x="1855355" y="2567100"/>
            <a:ext cx="12581497" cy="3800292"/>
          </a:xfrm>
          <a:prstGeom prst="rect">
            <a:avLst/>
          </a:prstGeom>
        </p:spPr>
        <p:txBody>
          <a:bodyPr lIns="0" tIns="0" rIns="0" bIns="0" rtlCol="0" anchor="t">
            <a:spAutoFit/>
          </a:bodyPr>
          <a:lstStyle/>
          <a:p>
            <a:pPr algn="ctr">
              <a:lnSpc>
                <a:spcPts val="4339"/>
              </a:lnSpc>
              <a:spcBef>
                <a:spcPct val="0"/>
              </a:spcBef>
            </a:pPr>
            <a:r>
              <a:rPr lang="en-US" sz="3677">
                <a:solidFill>
                  <a:srgbClr val="000000"/>
                </a:solidFill>
                <a:latin typeface="HK Grotesk Bold"/>
              </a:rPr>
              <a:t>Overall, this Flask application sets up a web server that provides a chatbot interface. Users can interact with the chatbot by entering text input, and the application will generate appropriate responses using the chatbot_response() function. The interface is rendered using HTML templates, with CSS and JavaScript files stored in the 'static' folder.</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sp>
      <p:sp>
        <p:nvSpPr>
          <p:cNvPr id="3" name="Freeform 3"/>
          <p:cNvSpPr/>
          <p:nvPr/>
        </p:nvSpPr>
        <p:spPr>
          <a:xfrm>
            <a:off x="3544211" y="1551785"/>
            <a:ext cx="9768993" cy="7473546"/>
          </a:xfrm>
          <a:custGeom>
            <a:avLst/>
            <a:gdLst/>
            <a:ahLst/>
            <a:cxnLst/>
            <a:rect l="l" t="t" r="r" b="b"/>
            <a:pathLst>
              <a:path w="9768993" h="7473546">
                <a:moveTo>
                  <a:pt x="0" y="0"/>
                </a:moveTo>
                <a:lnTo>
                  <a:pt x="9768993" y="0"/>
                </a:lnTo>
                <a:lnTo>
                  <a:pt x="9768993" y="7473546"/>
                </a:lnTo>
                <a:lnTo>
                  <a:pt x="0" y="7473546"/>
                </a:lnTo>
                <a:lnTo>
                  <a:pt x="0" y="0"/>
                </a:lnTo>
                <a:close/>
              </a:path>
            </a:pathLst>
          </a:custGeom>
          <a:blipFill>
            <a:blip r:embed="rId3"/>
            <a:stretch>
              <a:fillRect/>
            </a:stretch>
          </a:blipFill>
        </p:spPr>
      </p:sp>
      <p:sp>
        <p:nvSpPr>
          <p:cNvPr id="4" name="TextBox 4"/>
          <p:cNvSpPr txBox="1"/>
          <p:nvPr/>
        </p:nvSpPr>
        <p:spPr>
          <a:xfrm>
            <a:off x="0" y="505615"/>
            <a:ext cx="5005827" cy="1046170"/>
          </a:xfrm>
          <a:prstGeom prst="rect">
            <a:avLst/>
          </a:prstGeom>
        </p:spPr>
        <p:txBody>
          <a:bodyPr lIns="0" tIns="0" rIns="0" bIns="0" rtlCol="0" anchor="t">
            <a:spAutoFit/>
          </a:bodyPr>
          <a:lstStyle/>
          <a:p>
            <a:pPr algn="ctr">
              <a:lnSpc>
                <a:spcPts val="8115"/>
              </a:lnSpc>
              <a:spcBef>
                <a:spcPct val="0"/>
              </a:spcBef>
            </a:pPr>
            <a:r>
              <a:rPr lang="en-US" sz="6877">
                <a:solidFill>
                  <a:srgbClr val="4D1354"/>
                </a:solidFill>
                <a:latin typeface="HK Grotesk Bold"/>
              </a:rPr>
              <a:t>Interface</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l="3741" r="3741"/>
          <a:stretch>
            <a:fillRect/>
          </a:stretch>
        </p:blipFill>
        <p:spPr>
          <a:xfrm>
            <a:off x="0" y="54413"/>
            <a:ext cx="18288000" cy="10017802"/>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sp>
      <p:sp>
        <p:nvSpPr>
          <p:cNvPr id="3" name="TextBox 3"/>
          <p:cNvSpPr txBox="1"/>
          <p:nvPr/>
        </p:nvSpPr>
        <p:spPr>
          <a:xfrm>
            <a:off x="5783272" y="4097330"/>
            <a:ext cx="5005827" cy="1046170"/>
          </a:xfrm>
          <a:prstGeom prst="rect">
            <a:avLst/>
          </a:prstGeom>
        </p:spPr>
        <p:txBody>
          <a:bodyPr lIns="0" tIns="0" rIns="0" bIns="0" rtlCol="0" anchor="t">
            <a:spAutoFit/>
          </a:bodyPr>
          <a:lstStyle/>
          <a:p>
            <a:pPr algn="ctr">
              <a:lnSpc>
                <a:spcPts val="8115"/>
              </a:lnSpc>
              <a:spcBef>
                <a:spcPct val="0"/>
              </a:spcBef>
            </a:pPr>
            <a:r>
              <a:rPr lang="en-US" sz="6877">
                <a:solidFill>
                  <a:srgbClr val="4D1354"/>
                </a:solidFill>
                <a:latin typeface="HK Grotesk Bold"/>
              </a:rPr>
              <a:t>Thank You!</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4494633">
            <a:off x="737717" y="7024205"/>
            <a:ext cx="2605188" cy="2468415"/>
          </a:xfrm>
          <a:custGeom>
            <a:avLst/>
            <a:gdLst/>
            <a:ahLst/>
            <a:cxnLst/>
            <a:rect l="l" t="t" r="r" b="b"/>
            <a:pathLst>
              <a:path w="2605188" h="2468415">
                <a:moveTo>
                  <a:pt x="0" y="0"/>
                </a:moveTo>
                <a:lnTo>
                  <a:pt x="2605187" y="0"/>
                </a:lnTo>
                <a:lnTo>
                  <a:pt x="2605187" y="2468415"/>
                </a:lnTo>
                <a:lnTo>
                  <a:pt x="0" y="2468415"/>
                </a:lnTo>
                <a:lnTo>
                  <a:pt x="0" y="0"/>
                </a:lnTo>
                <a:close/>
              </a:path>
            </a:pathLst>
          </a:custGeom>
          <a:blipFill>
            <a:blip r:embed="rId2"/>
            <a:stretch>
              <a:fillRect/>
            </a:stretch>
          </a:blipFill>
        </p:spPr>
      </p:sp>
      <p:sp>
        <p:nvSpPr>
          <p:cNvPr id="3" name="Freeform 3"/>
          <p:cNvSpPr/>
          <p:nvPr/>
        </p:nvSpPr>
        <p:spPr>
          <a:xfrm>
            <a:off x="-1213644" y="-550315"/>
            <a:ext cx="5225712" cy="4650884"/>
          </a:xfrm>
          <a:custGeom>
            <a:avLst/>
            <a:gdLst/>
            <a:ahLst/>
            <a:cxnLst/>
            <a:rect l="l" t="t" r="r" b="b"/>
            <a:pathLst>
              <a:path w="5225712" h="4650884">
                <a:moveTo>
                  <a:pt x="0" y="0"/>
                </a:moveTo>
                <a:lnTo>
                  <a:pt x="5225712" y="0"/>
                </a:lnTo>
                <a:lnTo>
                  <a:pt x="5225712" y="4650884"/>
                </a:lnTo>
                <a:lnTo>
                  <a:pt x="0" y="4650884"/>
                </a:lnTo>
                <a:lnTo>
                  <a:pt x="0" y="0"/>
                </a:lnTo>
                <a:close/>
              </a:path>
            </a:pathLst>
          </a:custGeom>
          <a:blipFill>
            <a:blip r:embed="rId3"/>
            <a:stretch>
              <a:fillRect/>
            </a:stretch>
          </a:blipFill>
        </p:spPr>
      </p:sp>
      <p:sp>
        <p:nvSpPr>
          <p:cNvPr id="4" name="Freeform 4"/>
          <p:cNvSpPr/>
          <p:nvPr/>
        </p:nvSpPr>
        <p:spPr>
          <a:xfrm rot="313119">
            <a:off x="3291026" y="3087831"/>
            <a:ext cx="5693252" cy="5444172"/>
          </a:xfrm>
          <a:custGeom>
            <a:avLst/>
            <a:gdLst/>
            <a:ahLst/>
            <a:cxnLst/>
            <a:rect l="l" t="t" r="r" b="b"/>
            <a:pathLst>
              <a:path w="5693252" h="5444172">
                <a:moveTo>
                  <a:pt x="0" y="0"/>
                </a:moveTo>
                <a:lnTo>
                  <a:pt x="5693252" y="0"/>
                </a:lnTo>
                <a:lnTo>
                  <a:pt x="5693252" y="5444173"/>
                </a:lnTo>
                <a:lnTo>
                  <a:pt x="0" y="5444173"/>
                </a:lnTo>
                <a:lnTo>
                  <a:pt x="0" y="0"/>
                </a:lnTo>
                <a:close/>
              </a:path>
            </a:pathLst>
          </a:custGeom>
          <a:blipFill>
            <a:blip r:embed="rId4"/>
            <a:stretch>
              <a:fillRect/>
            </a:stretch>
          </a:blipFill>
        </p:spPr>
      </p:sp>
      <p:sp>
        <p:nvSpPr>
          <p:cNvPr id="5" name="TextBox 5"/>
          <p:cNvSpPr txBox="1"/>
          <p:nvPr/>
        </p:nvSpPr>
        <p:spPr>
          <a:xfrm>
            <a:off x="-2040375" y="540783"/>
            <a:ext cx="7282449" cy="1234344"/>
          </a:xfrm>
          <a:prstGeom prst="rect">
            <a:avLst/>
          </a:prstGeom>
        </p:spPr>
        <p:txBody>
          <a:bodyPr lIns="0" tIns="0" rIns="0" bIns="0" rtlCol="0" anchor="t">
            <a:spAutoFit/>
          </a:bodyPr>
          <a:lstStyle/>
          <a:p>
            <a:pPr algn="r">
              <a:lnSpc>
                <a:spcPts val="9779"/>
              </a:lnSpc>
            </a:pPr>
            <a:r>
              <a:rPr lang="en-US" sz="8287">
                <a:solidFill>
                  <a:srgbClr val="FFFFFF"/>
                </a:solidFill>
                <a:latin typeface="HK Grotesk Bold"/>
              </a:rPr>
              <a:t>Our Team</a:t>
            </a:r>
          </a:p>
        </p:txBody>
      </p:sp>
      <p:sp>
        <p:nvSpPr>
          <p:cNvPr id="6" name="TextBox 6"/>
          <p:cNvSpPr txBox="1"/>
          <p:nvPr/>
        </p:nvSpPr>
        <p:spPr>
          <a:xfrm>
            <a:off x="15785030" y="1028700"/>
            <a:ext cx="1483795" cy="1034067"/>
          </a:xfrm>
          <a:prstGeom prst="rect">
            <a:avLst/>
          </a:prstGeom>
        </p:spPr>
        <p:txBody>
          <a:bodyPr lIns="0" tIns="0" rIns="0" bIns="0" rtlCol="0" anchor="t">
            <a:spAutoFit/>
          </a:bodyPr>
          <a:lstStyle/>
          <a:p>
            <a:pPr marL="0" lvl="0" indent="0" algn="r">
              <a:lnSpc>
                <a:spcPts val="8115"/>
              </a:lnSpc>
              <a:spcBef>
                <a:spcPct val="0"/>
              </a:spcBef>
            </a:pPr>
            <a:r>
              <a:rPr lang="en-US" sz="6877" u="none">
                <a:solidFill>
                  <a:srgbClr val="FFFFFF">
                    <a:alpha val="60000"/>
                  </a:srgbClr>
                </a:solidFill>
                <a:latin typeface="HK Grotesk Bold"/>
              </a:rPr>
              <a:t>02</a:t>
            </a:r>
          </a:p>
        </p:txBody>
      </p:sp>
      <p:sp>
        <p:nvSpPr>
          <p:cNvPr id="7" name="TextBox 7"/>
          <p:cNvSpPr txBox="1"/>
          <p:nvPr/>
        </p:nvSpPr>
        <p:spPr>
          <a:xfrm>
            <a:off x="11266269" y="7102446"/>
            <a:ext cx="7282449" cy="273494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Waleed Iqbal</a:t>
            </a:r>
          </a:p>
          <a:p>
            <a:pPr algn="ctr">
              <a:lnSpc>
                <a:spcPts val="7279"/>
              </a:lnSpc>
            </a:pPr>
            <a:r>
              <a:rPr lang="en-US" sz="5199">
                <a:solidFill>
                  <a:srgbClr val="FFFFFF"/>
                </a:solidFill>
                <a:latin typeface="Canva Sans Bold"/>
              </a:rPr>
              <a:t>Huzaifa Umer</a:t>
            </a:r>
          </a:p>
          <a:p>
            <a:pPr algn="ctr">
              <a:lnSpc>
                <a:spcPts val="7279"/>
              </a:lnSpc>
            </a:pPr>
            <a:r>
              <a:rPr lang="en-US" sz="5199">
                <a:solidFill>
                  <a:srgbClr val="FFFFFF"/>
                </a:solidFill>
                <a:latin typeface="Canva Sans Bold"/>
              </a:rPr>
              <a:t>Aman Majeed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094169">
            <a:off x="-2768217" y="5870308"/>
            <a:ext cx="6176663" cy="5906434"/>
          </a:xfrm>
          <a:custGeom>
            <a:avLst/>
            <a:gdLst/>
            <a:ahLst/>
            <a:cxnLst/>
            <a:rect l="l" t="t" r="r" b="b"/>
            <a:pathLst>
              <a:path w="6176663" h="5906434">
                <a:moveTo>
                  <a:pt x="0" y="0"/>
                </a:moveTo>
                <a:lnTo>
                  <a:pt x="6176663" y="0"/>
                </a:lnTo>
                <a:lnTo>
                  <a:pt x="6176663" y="5906433"/>
                </a:lnTo>
                <a:lnTo>
                  <a:pt x="0" y="5906433"/>
                </a:lnTo>
                <a:lnTo>
                  <a:pt x="0" y="0"/>
                </a:lnTo>
                <a:close/>
              </a:path>
            </a:pathLst>
          </a:custGeom>
          <a:blipFill>
            <a:blip r:embed="rId2"/>
            <a:stretch>
              <a:fillRect/>
            </a:stretch>
          </a:blipFill>
        </p:spPr>
      </p:sp>
      <p:sp>
        <p:nvSpPr>
          <p:cNvPr id="3" name="Freeform 3"/>
          <p:cNvSpPr/>
          <p:nvPr/>
        </p:nvSpPr>
        <p:spPr>
          <a:xfrm rot="9440951">
            <a:off x="-957979" y="335262"/>
            <a:ext cx="2207918" cy="2092002"/>
          </a:xfrm>
          <a:custGeom>
            <a:avLst/>
            <a:gdLst/>
            <a:ahLst/>
            <a:cxnLst/>
            <a:rect l="l" t="t" r="r" b="b"/>
            <a:pathLst>
              <a:path w="2207918" h="2092002">
                <a:moveTo>
                  <a:pt x="0" y="0"/>
                </a:moveTo>
                <a:lnTo>
                  <a:pt x="2207919" y="0"/>
                </a:lnTo>
                <a:lnTo>
                  <a:pt x="2207919" y="2092002"/>
                </a:lnTo>
                <a:lnTo>
                  <a:pt x="0" y="2092002"/>
                </a:lnTo>
                <a:lnTo>
                  <a:pt x="0" y="0"/>
                </a:lnTo>
                <a:close/>
              </a:path>
            </a:pathLst>
          </a:custGeom>
          <a:blipFill>
            <a:blip r:embed="rId3"/>
            <a:stretch>
              <a:fillRect/>
            </a:stretch>
          </a:blipFill>
        </p:spPr>
      </p:sp>
      <p:sp>
        <p:nvSpPr>
          <p:cNvPr id="4" name="Freeform 4"/>
          <p:cNvSpPr/>
          <p:nvPr/>
        </p:nvSpPr>
        <p:spPr>
          <a:xfrm>
            <a:off x="8021500" y="315427"/>
            <a:ext cx="9406674" cy="9426969"/>
          </a:xfrm>
          <a:custGeom>
            <a:avLst/>
            <a:gdLst/>
            <a:ahLst/>
            <a:cxnLst/>
            <a:rect l="l" t="t" r="r" b="b"/>
            <a:pathLst>
              <a:path w="9406674" h="9426969">
                <a:moveTo>
                  <a:pt x="0" y="0"/>
                </a:moveTo>
                <a:lnTo>
                  <a:pt x="9406674" y="0"/>
                </a:lnTo>
                <a:lnTo>
                  <a:pt x="9406674" y="9426970"/>
                </a:lnTo>
                <a:lnTo>
                  <a:pt x="0" y="942697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TextBox 5"/>
          <p:cNvSpPr txBox="1"/>
          <p:nvPr/>
        </p:nvSpPr>
        <p:spPr>
          <a:xfrm>
            <a:off x="1417036" y="324952"/>
            <a:ext cx="7726964" cy="1056311"/>
          </a:xfrm>
          <a:prstGeom prst="rect">
            <a:avLst/>
          </a:prstGeom>
        </p:spPr>
        <p:txBody>
          <a:bodyPr lIns="0" tIns="0" rIns="0" bIns="0" rtlCol="0" anchor="t">
            <a:spAutoFit/>
          </a:bodyPr>
          <a:lstStyle/>
          <a:p>
            <a:pPr>
              <a:lnSpc>
                <a:spcPts val="8345"/>
              </a:lnSpc>
            </a:pPr>
            <a:r>
              <a:rPr lang="en-US" sz="7072">
                <a:solidFill>
                  <a:srgbClr val="000000"/>
                </a:solidFill>
                <a:latin typeface="HK Grotesk Bold"/>
              </a:rPr>
              <a:t>Table of Content</a:t>
            </a:r>
          </a:p>
        </p:txBody>
      </p:sp>
      <p:sp>
        <p:nvSpPr>
          <p:cNvPr id="6" name="TextBox 6"/>
          <p:cNvSpPr txBox="1"/>
          <p:nvPr/>
        </p:nvSpPr>
        <p:spPr>
          <a:xfrm>
            <a:off x="1567620" y="2216714"/>
            <a:ext cx="8572556" cy="7041586"/>
          </a:xfrm>
          <a:prstGeom prst="rect">
            <a:avLst/>
          </a:prstGeom>
        </p:spPr>
        <p:txBody>
          <a:bodyPr lIns="0" tIns="0" rIns="0" bIns="0" rtlCol="0" anchor="t">
            <a:spAutoFit/>
          </a:bodyPr>
          <a:lstStyle/>
          <a:p>
            <a:pPr marL="927171" lvl="1" indent="-463586">
              <a:lnSpc>
                <a:spcPts val="5582"/>
              </a:lnSpc>
              <a:buFont typeface="Arial"/>
              <a:buChar char="•"/>
            </a:pPr>
            <a:r>
              <a:rPr lang="en-US" sz="4294">
                <a:solidFill>
                  <a:srgbClr val="731F7D"/>
                </a:solidFill>
                <a:latin typeface="Halant Medium"/>
              </a:rPr>
              <a:t>NLP(Natural Language processing)</a:t>
            </a:r>
          </a:p>
          <a:p>
            <a:pPr marL="927171" lvl="1" indent="-463586">
              <a:lnSpc>
                <a:spcPts val="5582"/>
              </a:lnSpc>
              <a:buFont typeface="Arial"/>
              <a:buChar char="•"/>
            </a:pPr>
            <a:r>
              <a:rPr lang="en-US" sz="4294">
                <a:solidFill>
                  <a:srgbClr val="731F7D"/>
                </a:solidFill>
                <a:latin typeface="Halant Medium"/>
              </a:rPr>
              <a:t>Neural Networks</a:t>
            </a:r>
          </a:p>
          <a:p>
            <a:pPr marL="927171" lvl="1" indent="-463586">
              <a:lnSpc>
                <a:spcPts val="5582"/>
              </a:lnSpc>
              <a:buFont typeface="Arial"/>
              <a:buChar char="•"/>
            </a:pPr>
            <a:r>
              <a:rPr lang="en-US" sz="4294">
                <a:solidFill>
                  <a:srgbClr val="731F7D"/>
                </a:solidFill>
                <a:latin typeface="Halant Medium"/>
              </a:rPr>
              <a:t>Flask Framework(python)</a:t>
            </a:r>
          </a:p>
          <a:p>
            <a:pPr marL="927171" lvl="1" indent="-463586">
              <a:lnSpc>
                <a:spcPts val="5582"/>
              </a:lnSpc>
              <a:buFont typeface="Arial"/>
              <a:buChar char="•"/>
            </a:pPr>
            <a:r>
              <a:rPr lang="en-US" sz="4294">
                <a:solidFill>
                  <a:srgbClr val="731F7D"/>
                </a:solidFill>
                <a:latin typeface="Halant Medium"/>
              </a:rPr>
              <a:t>libraries (tensorflow,nlpk,keras)</a:t>
            </a:r>
          </a:p>
          <a:p>
            <a:pPr marL="927171" lvl="1" indent="-463586">
              <a:lnSpc>
                <a:spcPts val="5582"/>
              </a:lnSpc>
              <a:buFont typeface="Arial"/>
              <a:buChar char="•"/>
            </a:pPr>
            <a:r>
              <a:rPr lang="en-US" sz="4294">
                <a:solidFill>
                  <a:srgbClr val="731F7D"/>
                </a:solidFill>
                <a:latin typeface="Halant Medium"/>
              </a:rPr>
              <a:t>dataset</a:t>
            </a:r>
          </a:p>
          <a:p>
            <a:pPr marL="927171" lvl="1" indent="-463586">
              <a:lnSpc>
                <a:spcPts val="5582"/>
              </a:lnSpc>
              <a:buFont typeface="Arial"/>
              <a:buChar char="•"/>
            </a:pPr>
            <a:r>
              <a:rPr lang="en-US" sz="4294">
                <a:solidFill>
                  <a:srgbClr val="731F7D"/>
                </a:solidFill>
                <a:latin typeface="Halant Medium"/>
              </a:rPr>
              <a:t>conclusion</a:t>
            </a:r>
          </a:p>
          <a:p>
            <a:pPr>
              <a:lnSpc>
                <a:spcPts val="5582"/>
              </a:lnSpc>
            </a:pPr>
            <a:endParaRPr lang="en-US" sz="4294">
              <a:solidFill>
                <a:srgbClr val="731F7D"/>
              </a:solidFill>
              <a:latin typeface="Halant Medium"/>
            </a:endParaRPr>
          </a:p>
          <a:p>
            <a:pPr>
              <a:lnSpc>
                <a:spcPts val="5582"/>
              </a:lnSpc>
            </a:pPr>
            <a:endParaRPr lang="en-US" sz="4294">
              <a:solidFill>
                <a:srgbClr val="731F7D"/>
              </a:solidFill>
              <a:latin typeface="Halant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088749">
            <a:off x="15238549" y="7531796"/>
            <a:ext cx="2440941" cy="2312792"/>
          </a:xfrm>
          <a:custGeom>
            <a:avLst/>
            <a:gdLst/>
            <a:ahLst/>
            <a:cxnLst/>
            <a:rect l="l" t="t" r="r" b="b"/>
            <a:pathLst>
              <a:path w="2440941" h="2312792">
                <a:moveTo>
                  <a:pt x="0" y="0"/>
                </a:moveTo>
                <a:lnTo>
                  <a:pt x="2440941" y="0"/>
                </a:lnTo>
                <a:lnTo>
                  <a:pt x="2440941" y="2312792"/>
                </a:lnTo>
                <a:lnTo>
                  <a:pt x="0" y="2312792"/>
                </a:lnTo>
                <a:lnTo>
                  <a:pt x="0" y="0"/>
                </a:lnTo>
                <a:close/>
              </a:path>
            </a:pathLst>
          </a:custGeom>
          <a:blipFill>
            <a:blip r:embed="rId2"/>
            <a:stretch>
              <a:fillRect/>
            </a:stretch>
          </a:blipFill>
        </p:spPr>
      </p:sp>
      <p:sp>
        <p:nvSpPr>
          <p:cNvPr id="3" name="Freeform 3"/>
          <p:cNvSpPr/>
          <p:nvPr/>
        </p:nvSpPr>
        <p:spPr>
          <a:xfrm rot="313119">
            <a:off x="13667511" y="-2216185"/>
            <a:ext cx="5583018" cy="5338761"/>
          </a:xfrm>
          <a:custGeom>
            <a:avLst/>
            <a:gdLst/>
            <a:ahLst/>
            <a:cxnLst/>
            <a:rect l="l" t="t" r="r" b="b"/>
            <a:pathLst>
              <a:path w="5583018" h="5338761">
                <a:moveTo>
                  <a:pt x="0" y="0"/>
                </a:moveTo>
                <a:lnTo>
                  <a:pt x="5583018" y="0"/>
                </a:lnTo>
                <a:lnTo>
                  <a:pt x="5583018" y="5338761"/>
                </a:lnTo>
                <a:lnTo>
                  <a:pt x="0" y="5338761"/>
                </a:lnTo>
                <a:lnTo>
                  <a:pt x="0" y="0"/>
                </a:lnTo>
                <a:close/>
              </a:path>
            </a:pathLst>
          </a:custGeom>
          <a:blipFill>
            <a:blip r:embed="rId3"/>
            <a:stretch>
              <a:fillRect/>
            </a:stretch>
          </a:blipFill>
        </p:spPr>
      </p:sp>
      <p:sp>
        <p:nvSpPr>
          <p:cNvPr id="4" name="Freeform 4"/>
          <p:cNvSpPr/>
          <p:nvPr/>
        </p:nvSpPr>
        <p:spPr>
          <a:xfrm rot="1705580">
            <a:off x="-2362671" y="6401890"/>
            <a:ext cx="7824542" cy="6963843"/>
          </a:xfrm>
          <a:custGeom>
            <a:avLst/>
            <a:gdLst/>
            <a:ahLst/>
            <a:cxnLst/>
            <a:rect l="l" t="t" r="r" b="b"/>
            <a:pathLst>
              <a:path w="7824542" h="6963843">
                <a:moveTo>
                  <a:pt x="0" y="0"/>
                </a:moveTo>
                <a:lnTo>
                  <a:pt x="7824542" y="0"/>
                </a:lnTo>
                <a:lnTo>
                  <a:pt x="7824542" y="6963843"/>
                </a:lnTo>
                <a:lnTo>
                  <a:pt x="0" y="6963843"/>
                </a:lnTo>
                <a:lnTo>
                  <a:pt x="0" y="0"/>
                </a:lnTo>
                <a:close/>
              </a:path>
            </a:pathLst>
          </a:custGeom>
          <a:blipFill>
            <a:blip r:embed="rId4"/>
            <a:stretch>
              <a:fillRect/>
            </a:stretch>
          </a:blipFill>
        </p:spPr>
      </p:sp>
      <p:sp>
        <p:nvSpPr>
          <p:cNvPr id="5" name="Freeform 5"/>
          <p:cNvSpPr/>
          <p:nvPr/>
        </p:nvSpPr>
        <p:spPr>
          <a:xfrm rot="6959566">
            <a:off x="-761750" y="523555"/>
            <a:ext cx="2895099" cy="2768439"/>
          </a:xfrm>
          <a:custGeom>
            <a:avLst/>
            <a:gdLst/>
            <a:ahLst/>
            <a:cxnLst/>
            <a:rect l="l" t="t" r="r" b="b"/>
            <a:pathLst>
              <a:path w="2895099" h="2768439">
                <a:moveTo>
                  <a:pt x="0" y="0"/>
                </a:moveTo>
                <a:lnTo>
                  <a:pt x="2895100" y="0"/>
                </a:lnTo>
                <a:lnTo>
                  <a:pt x="2895100" y="2768439"/>
                </a:lnTo>
                <a:lnTo>
                  <a:pt x="0" y="2768439"/>
                </a:lnTo>
                <a:lnTo>
                  <a:pt x="0" y="0"/>
                </a:lnTo>
                <a:close/>
              </a:path>
            </a:pathLst>
          </a:custGeom>
          <a:blipFill>
            <a:blip r:embed="rId3"/>
            <a:stretch>
              <a:fillRect/>
            </a:stretch>
          </a:blipFill>
        </p:spPr>
      </p:sp>
      <p:sp>
        <p:nvSpPr>
          <p:cNvPr id="6" name="TextBox 6"/>
          <p:cNvSpPr txBox="1"/>
          <p:nvPr/>
        </p:nvSpPr>
        <p:spPr>
          <a:xfrm>
            <a:off x="3721364" y="3867571"/>
            <a:ext cx="5307614" cy="2104183"/>
          </a:xfrm>
          <a:prstGeom prst="rect">
            <a:avLst/>
          </a:prstGeom>
        </p:spPr>
        <p:txBody>
          <a:bodyPr lIns="0" tIns="0" rIns="0" bIns="0" rtlCol="0" anchor="t">
            <a:spAutoFit/>
          </a:bodyPr>
          <a:lstStyle/>
          <a:p>
            <a:pPr>
              <a:lnSpc>
                <a:spcPts val="8345"/>
              </a:lnSpc>
            </a:pPr>
            <a:r>
              <a:rPr lang="en-US" sz="7072">
                <a:solidFill>
                  <a:srgbClr val="731F7D"/>
                </a:solidFill>
                <a:latin typeface="HK Grotesk Bold"/>
              </a:rPr>
              <a:t>Flask Framework</a:t>
            </a:r>
          </a:p>
        </p:txBody>
      </p:sp>
      <p:sp>
        <p:nvSpPr>
          <p:cNvPr id="7" name="TextBox 7"/>
          <p:cNvSpPr txBox="1"/>
          <p:nvPr/>
        </p:nvSpPr>
        <p:spPr>
          <a:xfrm>
            <a:off x="9382568" y="2132968"/>
            <a:ext cx="6373168" cy="5595621"/>
          </a:xfrm>
          <a:prstGeom prst="rect">
            <a:avLst/>
          </a:prstGeom>
        </p:spPr>
        <p:txBody>
          <a:bodyPr lIns="0" tIns="0" rIns="0" bIns="0" rtlCol="0" anchor="t">
            <a:spAutoFit/>
          </a:bodyPr>
          <a:lstStyle/>
          <a:p>
            <a:pPr>
              <a:lnSpc>
                <a:spcPts val="4479"/>
              </a:lnSpc>
              <a:spcBef>
                <a:spcPct val="0"/>
              </a:spcBef>
            </a:pPr>
            <a:r>
              <a:rPr lang="en-US" sz="3199" spc="-31">
                <a:solidFill>
                  <a:srgbClr val="000000"/>
                </a:solidFill>
                <a:latin typeface="Assistant Regular Bold"/>
              </a:rPr>
              <a:t>  Flask application sets up a web server that provides a chatbot interface. Users can interact with the chatbot by entering text input, and the application will generate appropriate responses using the chatbot_response() function. The interface is rendered using HTML templates, with CSS and JavaScript files stored in the 'static' folder.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1298824">
            <a:off x="12555249" y="4939834"/>
            <a:ext cx="6575294" cy="7268784"/>
          </a:xfrm>
          <a:custGeom>
            <a:avLst/>
            <a:gdLst/>
            <a:ahLst/>
            <a:cxnLst/>
            <a:rect l="l" t="t" r="r" b="b"/>
            <a:pathLst>
              <a:path w="6575294" h="7268784">
                <a:moveTo>
                  <a:pt x="0" y="0"/>
                </a:moveTo>
                <a:lnTo>
                  <a:pt x="6575295" y="0"/>
                </a:lnTo>
                <a:lnTo>
                  <a:pt x="6575295" y="7268784"/>
                </a:lnTo>
                <a:lnTo>
                  <a:pt x="0" y="7268784"/>
                </a:lnTo>
                <a:lnTo>
                  <a:pt x="0" y="0"/>
                </a:lnTo>
                <a:close/>
              </a:path>
            </a:pathLst>
          </a:custGeom>
          <a:blipFill>
            <a:blip r:embed="rId2"/>
            <a:stretch>
              <a:fillRect r="-381" b="-1174"/>
            </a:stretch>
          </a:blipFill>
        </p:spPr>
      </p:sp>
      <p:sp>
        <p:nvSpPr>
          <p:cNvPr id="3" name="Freeform 3"/>
          <p:cNvSpPr/>
          <p:nvPr/>
        </p:nvSpPr>
        <p:spPr>
          <a:xfrm rot="-2715964">
            <a:off x="8597713" y="7771526"/>
            <a:ext cx="1844500" cy="1747664"/>
          </a:xfrm>
          <a:custGeom>
            <a:avLst/>
            <a:gdLst/>
            <a:ahLst/>
            <a:cxnLst/>
            <a:rect l="l" t="t" r="r" b="b"/>
            <a:pathLst>
              <a:path w="1844500" h="1747664">
                <a:moveTo>
                  <a:pt x="0" y="0"/>
                </a:moveTo>
                <a:lnTo>
                  <a:pt x="1844500" y="0"/>
                </a:lnTo>
                <a:lnTo>
                  <a:pt x="1844500" y="1747664"/>
                </a:lnTo>
                <a:lnTo>
                  <a:pt x="0" y="1747664"/>
                </a:lnTo>
                <a:lnTo>
                  <a:pt x="0" y="0"/>
                </a:lnTo>
                <a:close/>
              </a:path>
            </a:pathLst>
          </a:custGeom>
          <a:blipFill>
            <a:blip r:embed="rId3"/>
            <a:stretch>
              <a:fillRect/>
            </a:stretch>
          </a:blipFill>
        </p:spPr>
      </p:sp>
      <p:sp>
        <p:nvSpPr>
          <p:cNvPr id="4" name="Freeform 4"/>
          <p:cNvSpPr/>
          <p:nvPr/>
        </p:nvSpPr>
        <p:spPr>
          <a:xfrm rot="-3378125">
            <a:off x="12070219" y="-1362141"/>
            <a:ext cx="4943405" cy="5723190"/>
          </a:xfrm>
          <a:custGeom>
            <a:avLst/>
            <a:gdLst/>
            <a:ahLst/>
            <a:cxnLst/>
            <a:rect l="l" t="t" r="r" b="b"/>
            <a:pathLst>
              <a:path w="4943405" h="5723190">
                <a:moveTo>
                  <a:pt x="0" y="0"/>
                </a:moveTo>
                <a:lnTo>
                  <a:pt x="4943405" y="0"/>
                </a:lnTo>
                <a:lnTo>
                  <a:pt x="4943405" y="5723190"/>
                </a:lnTo>
                <a:lnTo>
                  <a:pt x="0" y="5723190"/>
                </a:lnTo>
                <a:lnTo>
                  <a:pt x="0" y="0"/>
                </a:lnTo>
                <a:close/>
              </a:path>
            </a:pathLst>
          </a:custGeom>
          <a:blipFill>
            <a:blip r:embed="rId4"/>
            <a:stretch>
              <a:fillRect/>
            </a:stretch>
          </a:blipFill>
        </p:spPr>
      </p:sp>
      <p:sp>
        <p:nvSpPr>
          <p:cNvPr id="5" name="Freeform 5"/>
          <p:cNvSpPr/>
          <p:nvPr/>
        </p:nvSpPr>
        <p:spPr>
          <a:xfrm>
            <a:off x="128684" y="5800725"/>
            <a:ext cx="4204138" cy="4114800"/>
          </a:xfrm>
          <a:custGeom>
            <a:avLst/>
            <a:gdLst/>
            <a:ahLst/>
            <a:cxnLst/>
            <a:rect l="l" t="t" r="r" b="b"/>
            <a:pathLst>
              <a:path w="4204138" h="4114800">
                <a:moveTo>
                  <a:pt x="0" y="0"/>
                </a:moveTo>
                <a:lnTo>
                  <a:pt x="4204138" y="0"/>
                </a:lnTo>
                <a:lnTo>
                  <a:pt x="4204138" y="4114800"/>
                </a:lnTo>
                <a:lnTo>
                  <a:pt x="0" y="4114800"/>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6" name="TextBox 6"/>
          <p:cNvSpPr txBox="1"/>
          <p:nvPr/>
        </p:nvSpPr>
        <p:spPr>
          <a:xfrm>
            <a:off x="4983190" y="4935093"/>
            <a:ext cx="12926478" cy="2923032"/>
          </a:xfrm>
          <a:prstGeom prst="rect">
            <a:avLst/>
          </a:prstGeom>
        </p:spPr>
        <p:txBody>
          <a:bodyPr lIns="0" tIns="0" rIns="0" bIns="0" rtlCol="0" anchor="t">
            <a:spAutoFit/>
          </a:bodyPr>
          <a:lstStyle/>
          <a:p>
            <a:pPr>
              <a:lnSpc>
                <a:spcPts val="3894"/>
              </a:lnSpc>
            </a:pPr>
            <a:r>
              <a:rPr lang="en-US" sz="3300">
                <a:solidFill>
                  <a:srgbClr val="FFFFFF"/>
                </a:solidFill>
                <a:latin typeface="HK Grotesk Bold"/>
              </a:rPr>
              <a:t>NLP stands for Natural Language Processing. It is a subfield of artificial intelligence and linguistics that focuses on the interaction between computers and human language. NLP involves developing algorithms and techniques to enable computers to understand, interpret, and generate human language in a way that is meaningful and useful.</a:t>
            </a:r>
          </a:p>
        </p:txBody>
      </p:sp>
      <p:sp>
        <p:nvSpPr>
          <p:cNvPr id="7" name="TextBox 7"/>
          <p:cNvSpPr txBox="1"/>
          <p:nvPr/>
        </p:nvSpPr>
        <p:spPr>
          <a:xfrm>
            <a:off x="0" y="679601"/>
            <a:ext cx="8250113" cy="3103570"/>
          </a:xfrm>
          <a:prstGeom prst="rect">
            <a:avLst/>
          </a:prstGeom>
        </p:spPr>
        <p:txBody>
          <a:bodyPr lIns="0" tIns="0" rIns="0" bIns="0" rtlCol="0" anchor="t">
            <a:spAutoFit/>
          </a:bodyPr>
          <a:lstStyle/>
          <a:p>
            <a:pPr algn="ctr">
              <a:lnSpc>
                <a:spcPts val="8115"/>
              </a:lnSpc>
              <a:spcBef>
                <a:spcPct val="0"/>
              </a:spcBef>
            </a:pPr>
            <a:r>
              <a:rPr lang="en-US" sz="6877">
                <a:solidFill>
                  <a:srgbClr val="FFFFFF"/>
                </a:solidFill>
                <a:latin typeface="HK Grotesk Bold"/>
              </a:rPr>
              <a:t>NLP(Natural Language processing)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a:off x="6846566" y="7171898"/>
            <a:ext cx="2729129" cy="2585849"/>
          </a:xfrm>
          <a:custGeom>
            <a:avLst/>
            <a:gdLst/>
            <a:ahLst/>
            <a:cxnLst/>
            <a:rect l="l" t="t" r="r" b="b"/>
            <a:pathLst>
              <a:path w="2729129" h="2585849">
                <a:moveTo>
                  <a:pt x="0" y="0"/>
                </a:moveTo>
                <a:lnTo>
                  <a:pt x="2729129" y="0"/>
                </a:lnTo>
                <a:lnTo>
                  <a:pt x="2729129" y="2585849"/>
                </a:lnTo>
                <a:lnTo>
                  <a:pt x="0" y="2585849"/>
                </a:lnTo>
                <a:lnTo>
                  <a:pt x="0" y="0"/>
                </a:lnTo>
                <a:close/>
              </a:path>
            </a:pathLst>
          </a:custGeom>
          <a:blipFill>
            <a:blip r:embed="rId2"/>
            <a:stretch>
              <a:fillRect/>
            </a:stretch>
          </a:blipFill>
        </p:spPr>
      </p:sp>
      <p:sp>
        <p:nvSpPr>
          <p:cNvPr id="3" name="Freeform 3"/>
          <p:cNvSpPr/>
          <p:nvPr/>
        </p:nvSpPr>
        <p:spPr>
          <a:xfrm rot="-6185645">
            <a:off x="-1867548" y="60686"/>
            <a:ext cx="9901401" cy="8812247"/>
          </a:xfrm>
          <a:custGeom>
            <a:avLst/>
            <a:gdLst/>
            <a:ahLst/>
            <a:cxnLst/>
            <a:rect l="l" t="t" r="r" b="b"/>
            <a:pathLst>
              <a:path w="9901401" h="8812247">
                <a:moveTo>
                  <a:pt x="0" y="0"/>
                </a:moveTo>
                <a:lnTo>
                  <a:pt x="9901401" y="0"/>
                </a:lnTo>
                <a:lnTo>
                  <a:pt x="9901401" y="8812247"/>
                </a:lnTo>
                <a:lnTo>
                  <a:pt x="0" y="8812247"/>
                </a:lnTo>
                <a:lnTo>
                  <a:pt x="0" y="0"/>
                </a:lnTo>
                <a:close/>
              </a:path>
            </a:pathLst>
          </a:custGeom>
          <a:blipFill>
            <a:blip r:embed="rId3"/>
            <a:stretch>
              <a:fillRect/>
            </a:stretch>
          </a:blipFill>
        </p:spPr>
      </p:sp>
      <p:sp>
        <p:nvSpPr>
          <p:cNvPr id="4" name="Freeform 4"/>
          <p:cNvSpPr/>
          <p:nvPr/>
        </p:nvSpPr>
        <p:spPr>
          <a:xfrm rot="-447366">
            <a:off x="7083089" y="303005"/>
            <a:ext cx="1517793" cy="1451390"/>
          </a:xfrm>
          <a:custGeom>
            <a:avLst/>
            <a:gdLst/>
            <a:ahLst/>
            <a:cxnLst/>
            <a:rect l="l" t="t" r="r" b="b"/>
            <a:pathLst>
              <a:path w="1517793" h="1451390">
                <a:moveTo>
                  <a:pt x="0" y="0"/>
                </a:moveTo>
                <a:lnTo>
                  <a:pt x="1517794" y="0"/>
                </a:lnTo>
                <a:lnTo>
                  <a:pt x="1517794" y="1451390"/>
                </a:lnTo>
                <a:lnTo>
                  <a:pt x="0" y="1451390"/>
                </a:lnTo>
                <a:lnTo>
                  <a:pt x="0" y="0"/>
                </a:lnTo>
                <a:close/>
              </a:path>
            </a:pathLst>
          </a:custGeom>
          <a:blipFill>
            <a:blip r:embed="rId4"/>
            <a:stretch>
              <a:fillRect/>
            </a:stretch>
          </a:blipFill>
        </p:spPr>
      </p:sp>
      <p:sp>
        <p:nvSpPr>
          <p:cNvPr id="5" name="Freeform 5"/>
          <p:cNvSpPr/>
          <p:nvPr/>
        </p:nvSpPr>
        <p:spPr>
          <a:xfrm>
            <a:off x="13555823" y="5642947"/>
            <a:ext cx="4204138" cy="4114800"/>
          </a:xfrm>
          <a:custGeom>
            <a:avLst/>
            <a:gdLst/>
            <a:ahLst/>
            <a:cxnLst/>
            <a:rect l="l" t="t" r="r" b="b"/>
            <a:pathLst>
              <a:path w="4204138" h="4114800">
                <a:moveTo>
                  <a:pt x="0" y="0"/>
                </a:moveTo>
                <a:lnTo>
                  <a:pt x="4204138" y="0"/>
                </a:lnTo>
                <a:lnTo>
                  <a:pt x="4204138" y="4114800"/>
                </a:lnTo>
                <a:lnTo>
                  <a:pt x="0" y="4114800"/>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6" name="TextBox 6"/>
          <p:cNvSpPr txBox="1"/>
          <p:nvPr/>
        </p:nvSpPr>
        <p:spPr>
          <a:xfrm>
            <a:off x="2008385" y="2416712"/>
            <a:ext cx="5307614" cy="2104183"/>
          </a:xfrm>
          <a:prstGeom prst="rect">
            <a:avLst/>
          </a:prstGeom>
        </p:spPr>
        <p:txBody>
          <a:bodyPr lIns="0" tIns="0" rIns="0" bIns="0" rtlCol="0" anchor="t">
            <a:spAutoFit/>
          </a:bodyPr>
          <a:lstStyle/>
          <a:p>
            <a:pPr>
              <a:lnSpc>
                <a:spcPts val="8345"/>
              </a:lnSpc>
            </a:pPr>
            <a:r>
              <a:rPr lang="en-US" sz="7072">
                <a:solidFill>
                  <a:srgbClr val="FFFFFF"/>
                </a:solidFill>
                <a:latin typeface="HK Grotesk Bold"/>
              </a:rPr>
              <a:t>Neural Network</a:t>
            </a:r>
          </a:p>
        </p:txBody>
      </p:sp>
      <p:sp>
        <p:nvSpPr>
          <p:cNvPr id="7" name="TextBox 7"/>
          <p:cNvSpPr txBox="1"/>
          <p:nvPr/>
        </p:nvSpPr>
        <p:spPr>
          <a:xfrm>
            <a:off x="9388001" y="2350037"/>
            <a:ext cx="7166449" cy="5033646"/>
          </a:xfrm>
          <a:prstGeom prst="rect">
            <a:avLst/>
          </a:prstGeom>
        </p:spPr>
        <p:txBody>
          <a:bodyPr lIns="0" tIns="0" rIns="0" bIns="0" rtlCol="0" anchor="t">
            <a:spAutoFit/>
          </a:bodyPr>
          <a:lstStyle/>
          <a:p>
            <a:pPr>
              <a:lnSpc>
                <a:spcPts val="4479"/>
              </a:lnSpc>
              <a:spcBef>
                <a:spcPct val="0"/>
              </a:spcBef>
            </a:pPr>
            <a:r>
              <a:rPr lang="en-US" sz="3199" spc="-31">
                <a:solidFill>
                  <a:srgbClr val="FFFFFF"/>
                </a:solidFill>
                <a:latin typeface="Assistant Regular Bold"/>
              </a:rPr>
              <a:t>A neural network is a computational model inspired by the structure and function of the human brain. It consists of interconnected nodes, called artificial neurons or units, organized into layers. Neural networks are used for various tasks, including pattern recognition, classification, regression, and optimization</a:t>
            </a:r>
            <a:r>
              <a:rPr lang="en-US" sz="3199" spc="-31">
                <a:solidFill>
                  <a:srgbClr val="FFFFFF"/>
                </a:solidFill>
                <a:latin typeface="Assistant Regular"/>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313119">
            <a:off x="13667511" y="-2216185"/>
            <a:ext cx="5583018" cy="5338761"/>
          </a:xfrm>
          <a:custGeom>
            <a:avLst/>
            <a:gdLst/>
            <a:ahLst/>
            <a:cxnLst/>
            <a:rect l="l" t="t" r="r" b="b"/>
            <a:pathLst>
              <a:path w="5583018" h="5338761">
                <a:moveTo>
                  <a:pt x="0" y="0"/>
                </a:moveTo>
                <a:lnTo>
                  <a:pt x="5583018" y="0"/>
                </a:lnTo>
                <a:lnTo>
                  <a:pt x="5583018" y="5338761"/>
                </a:lnTo>
                <a:lnTo>
                  <a:pt x="0" y="5338761"/>
                </a:lnTo>
                <a:lnTo>
                  <a:pt x="0" y="0"/>
                </a:lnTo>
                <a:close/>
              </a:path>
            </a:pathLst>
          </a:custGeom>
          <a:blipFill>
            <a:blip r:embed="rId2"/>
            <a:stretch>
              <a:fillRect/>
            </a:stretch>
          </a:blipFill>
        </p:spPr>
      </p:sp>
      <p:sp>
        <p:nvSpPr>
          <p:cNvPr id="3" name="Freeform 3"/>
          <p:cNvSpPr/>
          <p:nvPr/>
        </p:nvSpPr>
        <p:spPr>
          <a:xfrm rot="1705580">
            <a:off x="-2362671" y="6401890"/>
            <a:ext cx="7824542" cy="6963843"/>
          </a:xfrm>
          <a:custGeom>
            <a:avLst/>
            <a:gdLst/>
            <a:ahLst/>
            <a:cxnLst/>
            <a:rect l="l" t="t" r="r" b="b"/>
            <a:pathLst>
              <a:path w="7824542" h="6963843">
                <a:moveTo>
                  <a:pt x="0" y="0"/>
                </a:moveTo>
                <a:lnTo>
                  <a:pt x="7824542" y="0"/>
                </a:lnTo>
                <a:lnTo>
                  <a:pt x="7824542" y="6963843"/>
                </a:lnTo>
                <a:lnTo>
                  <a:pt x="0" y="6963843"/>
                </a:lnTo>
                <a:lnTo>
                  <a:pt x="0" y="0"/>
                </a:lnTo>
                <a:close/>
              </a:path>
            </a:pathLst>
          </a:custGeom>
          <a:blipFill>
            <a:blip r:embed="rId3"/>
            <a:stretch>
              <a:fillRect/>
            </a:stretch>
          </a:blipFill>
        </p:spPr>
      </p:sp>
      <p:sp>
        <p:nvSpPr>
          <p:cNvPr id="4" name="Freeform 4"/>
          <p:cNvSpPr/>
          <p:nvPr/>
        </p:nvSpPr>
        <p:spPr>
          <a:xfrm rot="6959566">
            <a:off x="-761750" y="523555"/>
            <a:ext cx="2895099" cy="2768439"/>
          </a:xfrm>
          <a:custGeom>
            <a:avLst/>
            <a:gdLst/>
            <a:ahLst/>
            <a:cxnLst/>
            <a:rect l="l" t="t" r="r" b="b"/>
            <a:pathLst>
              <a:path w="2895099" h="2768439">
                <a:moveTo>
                  <a:pt x="0" y="0"/>
                </a:moveTo>
                <a:lnTo>
                  <a:pt x="2895100" y="0"/>
                </a:lnTo>
                <a:lnTo>
                  <a:pt x="2895100" y="2768439"/>
                </a:lnTo>
                <a:lnTo>
                  <a:pt x="0" y="2768439"/>
                </a:lnTo>
                <a:lnTo>
                  <a:pt x="0" y="0"/>
                </a:lnTo>
                <a:close/>
              </a:path>
            </a:pathLst>
          </a:custGeom>
          <a:blipFill>
            <a:blip r:embed="rId2"/>
            <a:stretch>
              <a:fillRect/>
            </a:stretch>
          </a:blipFill>
        </p:spPr>
      </p:sp>
      <p:sp>
        <p:nvSpPr>
          <p:cNvPr id="5" name="TextBox 5"/>
          <p:cNvSpPr txBox="1"/>
          <p:nvPr/>
        </p:nvSpPr>
        <p:spPr>
          <a:xfrm>
            <a:off x="2217405" y="462721"/>
            <a:ext cx="5307614" cy="3152056"/>
          </a:xfrm>
          <a:prstGeom prst="rect">
            <a:avLst/>
          </a:prstGeom>
        </p:spPr>
        <p:txBody>
          <a:bodyPr lIns="0" tIns="0" rIns="0" bIns="0" rtlCol="0" anchor="t">
            <a:spAutoFit/>
          </a:bodyPr>
          <a:lstStyle/>
          <a:p>
            <a:pPr>
              <a:lnSpc>
                <a:spcPts val="8345"/>
              </a:lnSpc>
            </a:pPr>
            <a:r>
              <a:rPr lang="en-US" sz="7072">
                <a:solidFill>
                  <a:srgbClr val="731F7D"/>
                </a:solidFill>
                <a:latin typeface="HK Grotesk Bold"/>
              </a:rPr>
              <a:t>How to make a chatbot in model</a:t>
            </a:r>
          </a:p>
        </p:txBody>
      </p:sp>
      <p:sp>
        <p:nvSpPr>
          <p:cNvPr id="6" name="TextBox 6"/>
          <p:cNvSpPr txBox="1"/>
          <p:nvPr/>
        </p:nvSpPr>
        <p:spPr>
          <a:xfrm>
            <a:off x="5075930" y="1841099"/>
            <a:ext cx="12388088" cy="7589469"/>
          </a:xfrm>
          <a:prstGeom prst="rect">
            <a:avLst/>
          </a:prstGeom>
        </p:spPr>
        <p:txBody>
          <a:bodyPr lIns="0" tIns="0" rIns="0" bIns="0" rtlCol="0" anchor="t">
            <a:spAutoFit/>
          </a:bodyPr>
          <a:lstStyle/>
          <a:p>
            <a:pPr>
              <a:lnSpc>
                <a:spcPts val="4307"/>
              </a:lnSpc>
              <a:spcBef>
                <a:spcPct val="0"/>
              </a:spcBef>
            </a:pPr>
            <a:endParaRPr/>
          </a:p>
          <a:p>
            <a:pPr>
              <a:lnSpc>
                <a:spcPts val="4307"/>
              </a:lnSpc>
              <a:spcBef>
                <a:spcPct val="0"/>
              </a:spcBef>
            </a:pPr>
            <a:r>
              <a:rPr lang="en-US" sz="3077" spc="-30">
                <a:solidFill>
                  <a:srgbClr val="000000"/>
                </a:solidFill>
                <a:latin typeface="Assistant Regular Bold"/>
              </a:rPr>
              <a:t>Now we are going to build the chatbot using Flask framework but first, let us see the file structure and the type of files we will be creating:</a:t>
            </a:r>
          </a:p>
          <a:p>
            <a:pPr marL="664325" lvl="1" indent="-332162">
              <a:lnSpc>
                <a:spcPts val="4307"/>
              </a:lnSpc>
              <a:spcBef>
                <a:spcPct val="0"/>
              </a:spcBef>
              <a:buFont typeface="Arial"/>
              <a:buChar char="•"/>
            </a:pPr>
            <a:r>
              <a:rPr lang="en-US" sz="3077" spc="-30">
                <a:solidFill>
                  <a:srgbClr val="FF914D"/>
                </a:solidFill>
                <a:latin typeface="Assistant Regular Bold"/>
              </a:rPr>
              <a:t>data.json</a:t>
            </a:r>
            <a:r>
              <a:rPr lang="en-US" sz="3077" spc="-30">
                <a:solidFill>
                  <a:srgbClr val="000000"/>
                </a:solidFill>
                <a:latin typeface="Assistant Regular Bold"/>
              </a:rPr>
              <a:t> – The data file which has predefined patterns and responses.</a:t>
            </a:r>
          </a:p>
          <a:p>
            <a:pPr marL="664325" lvl="1" indent="-332162">
              <a:lnSpc>
                <a:spcPts val="4307"/>
              </a:lnSpc>
              <a:spcBef>
                <a:spcPct val="0"/>
              </a:spcBef>
              <a:buFont typeface="Arial"/>
              <a:buChar char="•"/>
            </a:pPr>
            <a:r>
              <a:rPr lang="en-US" sz="3077" spc="-30">
                <a:solidFill>
                  <a:srgbClr val="FF914D"/>
                </a:solidFill>
                <a:latin typeface="Assistant Regular Bold"/>
              </a:rPr>
              <a:t>trainning.py</a:t>
            </a:r>
            <a:r>
              <a:rPr lang="en-US" sz="3077" spc="-30">
                <a:solidFill>
                  <a:srgbClr val="000000"/>
                </a:solidFill>
                <a:latin typeface="Assistant Regular Bold"/>
              </a:rPr>
              <a:t> – In this Python file, we wrote a script to build the model and train our chatbot.</a:t>
            </a:r>
          </a:p>
          <a:p>
            <a:pPr marL="664325" lvl="1" indent="-332162">
              <a:lnSpc>
                <a:spcPts val="4307"/>
              </a:lnSpc>
              <a:spcBef>
                <a:spcPct val="0"/>
              </a:spcBef>
              <a:buFont typeface="Arial"/>
              <a:buChar char="•"/>
            </a:pPr>
            <a:r>
              <a:rPr lang="en-US" sz="3077" spc="-30">
                <a:solidFill>
                  <a:srgbClr val="FF914D"/>
                </a:solidFill>
                <a:latin typeface="Assistant Regular Bold"/>
              </a:rPr>
              <a:t>Texts.pkl</a:t>
            </a:r>
            <a:r>
              <a:rPr lang="en-US" sz="3077" spc="-30">
                <a:solidFill>
                  <a:srgbClr val="000000"/>
                </a:solidFill>
                <a:latin typeface="Assistant Regular Bold"/>
              </a:rPr>
              <a:t> – This is a pickle file in which we store the words Python object using Nltk that contains a list of our vocabulary.</a:t>
            </a:r>
          </a:p>
          <a:p>
            <a:pPr marL="664325" lvl="1" indent="-332162">
              <a:lnSpc>
                <a:spcPts val="4307"/>
              </a:lnSpc>
              <a:spcBef>
                <a:spcPct val="0"/>
              </a:spcBef>
              <a:buFont typeface="Arial"/>
              <a:buChar char="•"/>
            </a:pPr>
            <a:r>
              <a:rPr lang="en-US" sz="3077" spc="-30">
                <a:solidFill>
                  <a:srgbClr val="FF914D"/>
                </a:solidFill>
                <a:latin typeface="Assistant Regular Bold"/>
              </a:rPr>
              <a:t>Labels.pkl</a:t>
            </a:r>
            <a:r>
              <a:rPr lang="en-US" sz="3077" spc="-30">
                <a:solidFill>
                  <a:srgbClr val="000000"/>
                </a:solidFill>
                <a:latin typeface="Assistant Regular Bold"/>
              </a:rPr>
              <a:t> – The classes pickle file contains the list of categories(Labels).</a:t>
            </a:r>
          </a:p>
          <a:p>
            <a:pPr marL="664325" lvl="1" indent="-332162">
              <a:lnSpc>
                <a:spcPts val="4307"/>
              </a:lnSpc>
              <a:spcBef>
                <a:spcPct val="0"/>
              </a:spcBef>
              <a:buFont typeface="Arial"/>
              <a:buChar char="•"/>
            </a:pPr>
            <a:r>
              <a:rPr lang="en-US" sz="3077" spc="-30">
                <a:solidFill>
                  <a:srgbClr val="FF914D"/>
                </a:solidFill>
                <a:latin typeface="Assistant Regular Bold"/>
              </a:rPr>
              <a:t>model.h5 </a:t>
            </a:r>
            <a:r>
              <a:rPr lang="en-US" sz="3077" spc="-30">
                <a:solidFill>
                  <a:srgbClr val="000000"/>
                </a:solidFill>
                <a:latin typeface="Assistant Regular Bold"/>
              </a:rPr>
              <a:t>– This is the trained model that contains information about the model and has weights of the neurons.</a:t>
            </a:r>
          </a:p>
          <a:p>
            <a:pPr marL="664325" lvl="1" indent="-332162">
              <a:lnSpc>
                <a:spcPts val="4307"/>
              </a:lnSpc>
              <a:spcBef>
                <a:spcPct val="0"/>
              </a:spcBef>
              <a:buFont typeface="Arial"/>
              <a:buChar char="•"/>
            </a:pPr>
            <a:r>
              <a:rPr lang="en-US" sz="3077" spc="-30">
                <a:solidFill>
                  <a:srgbClr val="FF914D"/>
                </a:solidFill>
                <a:latin typeface="Assistant Regular Bold"/>
              </a:rPr>
              <a:t>app.py</a:t>
            </a:r>
            <a:r>
              <a:rPr lang="en-US" sz="3077" spc="-30">
                <a:solidFill>
                  <a:srgbClr val="000000"/>
                </a:solidFill>
                <a:latin typeface="Assistant Regular Bold"/>
              </a:rPr>
              <a:t> – This is the flask Python script in which we implemented web-based GUI for our chatbot. Users can easily interact with the bot.</a:t>
            </a:r>
          </a:p>
          <a:p>
            <a:pPr>
              <a:lnSpc>
                <a:spcPts val="4307"/>
              </a:lnSpc>
              <a:spcBef>
                <a:spcPct val="0"/>
              </a:spcBef>
            </a:pPr>
            <a:endParaRPr lang="en-US" sz="3077" spc="-30">
              <a:solidFill>
                <a:srgbClr val="000000"/>
              </a:solidFill>
              <a:latin typeface="Assistant Regular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82767" y="2615956"/>
            <a:ext cx="5459273" cy="5471051"/>
          </a:xfrm>
          <a:custGeom>
            <a:avLst/>
            <a:gdLst/>
            <a:ahLst/>
            <a:cxnLst/>
            <a:rect l="l" t="t" r="r" b="b"/>
            <a:pathLst>
              <a:path w="5459273" h="5471051">
                <a:moveTo>
                  <a:pt x="0" y="0"/>
                </a:moveTo>
                <a:lnTo>
                  <a:pt x="5459272" y="0"/>
                </a:lnTo>
                <a:lnTo>
                  <a:pt x="5459272" y="5471051"/>
                </a:lnTo>
                <a:lnTo>
                  <a:pt x="0" y="547105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TextBox 3"/>
          <p:cNvSpPr txBox="1"/>
          <p:nvPr/>
        </p:nvSpPr>
        <p:spPr>
          <a:xfrm>
            <a:off x="9144000" y="1038225"/>
            <a:ext cx="8115300" cy="1056311"/>
          </a:xfrm>
          <a:prstGeom prst="rect">
            <a:avLst/>
          </a:prstGeom>
        </p:spPr>
        <p:txBody>
          <a:bodyPr lIns="0" tIns="0" rIns="0" bIns="0" rtlCol="0" anchor="t">
            <a:spAutoFit/>
          </a:bodyPr>
          <a:lstStyle/>
          <a:p>
            <a:pPr>
              <a:lnSpc>
                <a:spcPts val="8345"/>
              </a:lnSpc>
            </a:pPr>
            <a:r>
              <a:rPr lang="en-US" sz="7072">
                <a:solidFill>
                  <a:srgbClr val="000000"/>
                </a:solidFill>
                <a:latin typeface="HK Grotesk Bold"/>
              </a:rPr>
              <a:t>Training dataset</a:t>
            </a:r>
          </a:p>
        </p:txBody>
      </p:sp>
      <p:sp>
        <p:nvSpPr>
          <p:cNvPr id="4" name="TextBox 4"/>
          <p:cNvSpPr txBox="1"/>
          <p:nvPr/>
        </p:nvSpPr>
        <p:spPr>
          <a:xfrm>
            <a:off x="8913693" y="2568331"/>
            <a:ext cx="8115300" cy="829927"/>
          </a:xfrm>
          <a:prstGeom prst="rect">
            <a:avLst/>
          </a:prstGeom>
        </p:spPr>
        <p:txBody>
          <a:bodyPr lIns="0" tIns="0" rIns="0" bIns="0" rtlCol="0" anchor="t">
            <a:spAutoFit/>
          </a:bodyPr>
          <a:lstStyle/>
          <a:p>
            <a:pPr>
              <a:lnSpc>
                <a:spcPts val="3359"/>
              </a:lnSpc>
              <a:spcBef>
                <a:spcPct val="0"/>
              </a:spcBef>
            </a:pPr>
            <a:r>
              <a:rPr lang="en-US" sz="2399" spc="-23">
                <a:solidFill>
                  <a:srgbClr val="000000"/>
                </a:solidFill>
                <a:latin typeface="Assistant Regular"/>
              </a:rPr>
              <a:t>To train a dataset we do folloing steps and we have following libraries</a:t>
            </a:r>
          </a:p>
        </p:txBody>
      </p:sp>
      <p:sp>
        <p:nvSpPr>
          <p:cNvPr id="5" name="TextBox 5"/>
          <p:cNvSpPr txBox="1"/>
          <p:nvPr/>
        </p:nvSpPr>
        <p:spPr>
          <a:xfrm>
            <a:off x="9139238" y="4652327"/>
            <a:ext cx="9525" cy="887095"/>
          </a:xfrm>
          <a:prstGeom prst="rect">
            <a:avLst/>
          </a:prstGeom>
        </p:spPr>
        <p:txBody>
          <a:bodyPr lIns="0" tIns="0" rIns="0" bIns="0" rtlCol="0" anchor="t">
            <a:spAutoFit/>
          </a:bodyPr>
          <a:lstStyle/>
          <a:p>
            <a:pPr algn="ctr">
              <a:lnSpc>
                <a:spcPts val="7279"/>
              </a:lnSpc>
            </a:pPr>
            <a:endParaRPr/>
          </a:p>
        </p:txBody>
      </p:sp>
      <p:sp>
        <p:nvSpPr>
          <p:cNvPr id="6" name="TextBox 6"/>
          <p:cNvSpPr txBox="1"/>
          <p:nvPr/>
        </p:nvSpPr>
        <p:spPr>
          <a:xfrm>
            <a:off x="9139238" y="3331584"/>
            <a:ext cx="8058269" cy="6581140"/>
          </a:xfrm>
          <a:prstGeom prst="rect">
            <a:avLst/>
          </a:prstGeom>
        </p:spPr>
        <p:txBody>
          <a:bodyPr lIns="0" tIns="0" rIns="0" bIns="0" rtlCol="0" anchor="t">
            <a:spAutoFit/>
          </a:bodyPr>
          <a:lstStyle/>
          <a:p>
            <a:pPr algn="ctr">
              <a:lnSpc>
                <a:spcPts val="4759"/>
              </a:lnSpc>
            </a:pPr>
            <a:r>
              <a:rPr lang="en-US" sz="3399">
                <a:solidFill>
                  <a:srgbClr val="000000"/>
                </a:solidFill>
                <a:latin typeface="Canva Sans"/>
              </a:rPr>
              <a:t>Importing Libraries:</a:t>
            </a:r>
          </a:p>
          <a:p>
            <a:pPr algn="ctr">
              <a:lnSpc>
                <a:spcPts val="4759"/>
              </a:lnSpc>
            </a:pPr>
            <a:r>
              <a:rPr lang="en-US" sz="3399">
                <a:solidFill>
                  <a:srgbClr val="000000"/>
                </a:solidFill>
                <a:latin typeface="Canva Sans"/>
              </a:rPr>
              <a:t>          Downloading NLTK Data:</a:t>
            </a:r>
          </a:p>
          <a:p>
            <a:pPr algn="ctr">
              <a:lnSpc>
                <a:spcPts val="4759"/>
              </a:lnSpc>
            </a:pPr>
            <a:r>
              <a:rPr lang="en-US" sz="3399">
                <a:solidFill>
                  <a:srgbClr val="000000"/>
                </a:solidFill>
                <a:latin typeface="Canva Sans"/>
              </a:rPr>
              <a:t>     Initializing Lemmatizer</a:t>
            </a:r>
          </a:p>
          <a:p>
            <a:pPr algn="ctr">
              <a:lnSpc>
                <a:spcPts val="4759"/>
              </a:lnSpc>
            </a:pPr>
            <a:r>
              <a:rPr lang="en-US" sz="3399">
                <a:solidFill>
                  <a:srgbClr val="000000"/>
                </a:solidFill>
                <a:latin typeface="Canva Sans"/>
              </a:rPr>
              <a:t>               Loading and Preparing Data</a:t>
            </a:r>
          </a:p>
          <a:p>
            <a:pPr algn="ctr">
              <a:lnSpc>
                <a:spcPts val="4759"/>
              </a:lnSpc>
            </a:pPr>
            <a:r>
              <a:rPr lang="en-US" sz="3399">
                <a:solidFill>
                  <a:srgbClr val="000000"/>
                </a:solidFill>
                <a:latin typeface="Canva Sans"/>
              </a:rPr>
              <a:t>Lemmatizing and Preprocessing Words</a:t>
            </a:r>
          </a:p>
          <a:p>
            <a:pPr algn="ctr">
              <a:lnSpc>
                <a:spcPts val="4759"/>
              </a:lnSpc>
            </a:pPr>
            <a:r>
              <a:rPr lang="en-US" sz="3399">
                <a:solidFill>
                  <a:srgbClr val="000000"/>
                </a:solidFill>
                <a:latin typeface="Canva Sans"/>
              </a:rPr>
              <a:t>            Saving Words and Classes</a:t>
            </a:r>
          </a:p>
          <a:p>
            <a:pPr algn="ctr">
              <a:lnSpc>
                <a:spcPts val="4759"/>
              </a:lnSpc>
            </a:pPr>
            <a:r>
              <a:rPr lang="en-US" sz="3399">
                <a:solidFill>
                  <a:srgbClr val="000000"/>
                </a:solidFill>
                <a:latin typeface="Canva Sans"/>
              </a:rPr>
              <a:t>      Creating Training Data:</a:t>
            </a:r>
          </a:p>
          <a:p>
            <a:pPr algn="ctr">
              <a:lnSpc>
                <a:spcPts val="4759"/>
              </a:lnSpc>
            </a:pPr>
            <a:r>
              <a:rPr lang="en-US" sz="3399">
                <a:solidFill>
                  <a:srgbClr val="000000"/>
                </a:solidFill>
                <a:latin typeface="Canva Sans"/>
              </a:rPr>
              <a:t>Building the Neural Network Model:</a:t>
            </a:r>
          </a:p>
          <a:p>
            <a:pPr algn="ctr">
              <a:lnSpc>
                <a:spcPts val="4759"/>
              </a:lnSpc>
            </a:pPr>
            <a:r>
              <a:rPr lang="en-US" sz="3399">
                <a:solidFill>
                  <a:srgbClr val="000000"/>
                </a:solidFill>
                <a:latin typeface="Canva Sans"/>
              </a:rPr>
              <a:t>     Compiling the Model:</a:t>
            </a:r>
          </a:p>
          <a:p>
            <a:pPr algn="ctr">
              <a:lnSpc>
                <a:spcPts val="4759"/>
              </a:lnSpc>
            </a:pPr>
            <a:r>
              <a:rPr lang="en-US" sz="3399">
                <a:solidFill>
                  <a:srgbClr val="000000"/>
                </a:solidFill>
                <a:latin typeface="Canva Sans"/>
              </a:rPr>
              <a:t>Training the Model</a:t>
            </a:r>
          </a:p>
          <a:p>
            <a:pPr algn="ctr">
              <a:lnSpc>
                <a:spcPts val="4759"/>
              </a:lnSpc>
            </a:pPr>
            <a:endParaRPr lang="en-US" sz="3399">
              <a:solidFill>
                <a:srgbClr val="000000"/>
              </a:solidFill>
              <a:latin typeface="Canv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64986" y="-3282418"/>
            <a:ext cx="7027814" cy="6254754"/>
          </a:xfrm>
          <a:custGeom>
            <a:avLst/>
            <a:gdLst/>
            <a:ahLst/>
            <a:cxnLst/>
            <a:rect l="l" t="t" r="r" b="b"/>
            <a:pathLst>
              <a:path w="7027814" h="6254754">
                <a:moveTo>
                  <a:pt x="0" y="0"/>
                </a:moveTo>
                <a:lnTo>
                  <a:pt x="7027814" y="0"/>
                </a:lnTo>
                <a:lnTo>
                  <a:pt x="7027814" y="6254755"/>
                </a:lnTo>
                <a:lnTo>
                  <a:pt x="0" y="6254755"/>
                </a:lnTo>
                <a:lnTo>
                  <a:pt x="0" y="0"/>
                </a:lnTo>
                <a:close/>
              </a:path>
            </a:pathLst>
          </a:custGeom>
          <a:blipFill>
            <a:blip r:embed="rId2"/>
            <a:stretch>
              <a:fillRect/>
            </a:stretch>
          </a:blipFill>
        </p:spPr>
      </p:sp>
      <p:sp>
        <p:nvSpPr>
          <p:cNvPr id="3" name="Freeform 3"/>
          <p:cNvSpPr/>
          <p:nvPr/>
        </p:nvSpPr>
        <p:spPr>
          <a:xfrm rot="9490257">
            <a:off x="7989172" y="8611142"/>
            <a:ext cx="2546291" cy="2412611"/>
          </a:xfrm>
          <a:custGeom>
            <a:avLst/>
            <a:gdLst/>
            <a:ahLst/>
            <a:cxnLst/>
            <a:rect l="l" t="t" r="r" b="b"/>
            <a:pathLst>
              <a:path w="2546291" h="2412611">
                <a:moveTo>
                  <a:pt x="0" y="0"/>
                </a:moveTo>
                <a:lnTo>
                  <a:pt x="2546291" y="0"/>
                </a:lnTo>
                <a:lnTo>
                  <a:pt x="2546291" y="2412611"/>
                </a:lnTo>
                <a:lnTo>
                  <a:pt x="0" y="2412611"/>
                </a:lnTo>
                <a:lnTo>
                  <a:pt x="0" y="0"/>
                </a:lnTo>
                <a:close/>
              </a:path>
            </a:pathLst>
          </a:custGeom>
          <a:blipFill>
            <a:blip r:embed="rId3"/>
            <a:stretch>
              <a:fillRect/>
            </a:stretch>
          </a:blipFill>
        </p:spPr>
      </p:sp>
      <p:sp>
        <p:nvSpPr>
          <p:cNvPr id="4" name="Freeform 4"/>
          <p:cNvSpPr/>
          <p:nvPr/>
        </p:nvSpPr>
        <p:spPr>
          <a:xfrm>
            <a:off x="3388795" y="2382900"/>
            <a:ext cx="11510410" cy="6714917"/>
          </a:xfrm>
          <a:custGeom>
            <a:avLst/>
            <a:gdLst/>
            <a:ahLst/>
            <a:cxnLst/>
            <a:rect l="l" t="t" r="r" b="b"/>
            <a:pathLst>
              <a:path w="11510410" h="6714917">
                <a:moveTo>
                  <a:pt x="0" y="0"/>
                </a:moveTo>
                <a:lnTo>
                  <a:pt x="11510410" y="0"/>
                </a:lnTo>
                <a:lnTo>
                  <a:pt x="11510410" y="6714917"/>
                </a:lnTo>
                <a:lnTo>
                  <a:pt x="0" y="6714917"/>
                </a:lnTo>
                <a:lnTo>
                  <a:pt x="0" y="0"/>
                </a:lnTo>
                <a:close/>
              </a:path>
            </a:pathLst>
          </a:custGeom>
          <a:blipFill>
            <a:blip r:embed="rId4"/>
            <a:stretch>
              <a:fillRect t="-139" b="-139"/>
            </a:stretch>
          </a:blipFill>
        </p:spPr>
      </p:sp>
      <p:sp>
        <p:nvSpPr>
          <p:cNvPr id="5" name="TextBox 5"/>
          <p:cNvSpPr txBox="1"/>
          <p:nvPr/>
        </p:nvSpPr>
        <p:spPr>
          <a:xfrm>
            <a:off x="1028700" y="1038225"/>
            <a:ext cx="9235582" cy="1191137"/>
          </a:xfrm>
          <a:prstGeom prst="rect">
            <a:avLst/>
          </a:prstGeom>
        </p:spPr>
        <p:txBody>
          <a:bodyPr lIns="0" tIns="0" rIns="0" bIns="0" rtlCol="0" anchor="t">
            <a:spAutoFit/>
          </a:bodyPr>
          <a:lstStyle/>
          <a:p>
            <a:pPr>
              <a:lnSpc>
                <a:spcPts val="9440"/>
              </a:lnSpc>
            </a:pPr>
            <a:r>
              <a:rPr lang="en-US" sz="8000">
                <a:solidFill>
                  <a:srgbClr val="4D1354"/>
                </a:solidFill>
                <a:latin typeface="HK Grotesk Bold"/>
              </a:rPr>
              <a:t>Importing libraries</a:t>
            </a:r>
          </a:p>
        </p:txBody>
      </p:sp>
      <p:sp>
        <p:nvSpPr>
          <p:cNvPr id="6" name="TextBox 6"/>
          <p:cNvSpPr txBox="1"/>
          <p:nvPr/>
        </p:nvSpPr>
        <p:spPr>
          <a:xfrm>
            <a:off x="1028700" y="8224233"/>
            <a:ext cx="1483795" cy="1034067"/>
          </a:xfrm>
          <a:prstGeom prst="rect">
            <a:avLst/>
          </a:prstGeom>
        </p:spPr>
        <p:txBody>
          <a:bodyPr lIns="0" tIns="0" rIns="0" bIns="0" rtlCol="0" anchor="t">
            <a:spAutoFit/>
          </a:bodyPr>
          <a:lstStyle/>
          <a:p>
            <a:pPr marL="0" lvl="0" indent="0">
              <a:lnSpc>
                <a:spcPts val="8115"/>
              </a:lnSpc>
              <a:spcBef>
                <a:spcPct val="0"/>
              </a:spcBef>
            </a:pPr>
            <a:r>
              <a:rPr lang="en-US" sz="6877">
                <a:solidFill>
                  <a:srgbClr val="000000"/>
                </a:solidFill>
                <a:latin typeface="HK Grotesk Bold"/>
              </a:rPr>
              <a:t>04</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507</Words>
  <Application>Microsoft Office PowerPoint</Application>
  <PresentationFormat>Custom</PresentationFormat>
  <Paragraphs>55</Paragraphs>
  <Slides>17</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HK Grotesk Bold</vt:lpstr>
      <vt:lpstr>Calibri</vt:lpstr>
      <vt:lpstr>Arial</vt:lpstr>
      <vt:lpstr>Assistant Regular</vt:lpstr>
      <vt:lpstr>Canva Sans Bold</vt:lpstr>
      <vt:lpstr>Assistant Regular Bold</vt:lpstr>
      <vt:lpstr>Halant Medium</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NTU chatbot</dc:title>
  <cp:lastModifiedBy>waleed iqbal</cp:lastModifiedBy>
  <cp:revision>2</cp:revision>
  <dcterms:created xsi:type="dcterms:W3CDTF">2006-08-16T00:00:00Z</dcterms:created>
  <dcterms:modified xsi:type="dcterms:W3CDTF">2023-06-09T05:59:28Z</dcterms:modified>
  <dc:identifier>DAFlTDjIWUg</dc:identifier>
</cp:coreProperties>
</file>

<file path=docProps/thumbnail.jpeg>
</file>